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35" r:id="rId2"/>
    <p:sldId id="269" r:id="rId3"/>
    <p:sldId id="270" r:id="rId4"/>
    <p:sldId id="271" r:id="rId5"/>
    <p:sldId id="272" r:id="rId6"/>
    <p:sldId id="273" r:id="rId7"/>
    <p:sldId id="274" r:id="rId8"/>
    <p:sldId id="275" r:id="rId9"/>
    <p:sldId id="375" r:id="rId10"/>
    <p:sldId id="276"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88330" autoAdjust="0"/>
  </p:normalViewPr>
  <p:slideViewPr>
    <p:cSldViewPr>
      <p:cViewPr varScale="1">
        <p:scale>
          <a:sx n="99" d="100"/>
          <a:sy n="99" d="100"/>
        </p:scale>
        <p:origin x="24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GB"/>
          </a:p>
        </p:txBody>
      </p:sp>
      <p:sp>
        <p:nvSpPr>
          <p:cNvPr id="5325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GB"/>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AB9BD11-C060-449C-8228-6D3161C66930}" type="slidenum">
              <a:rPr lang="en-GB" altLang="en-US"/>
              <a:pPr>
                <a:defRPr/>
              </a:pPr>
              <a:t>‹#›</a:t>
            </a:fld>
            <a:endParaRPr lang="en-GB" altLang="en-US"/>
          </a:p>
        </p:txBody>
      </p:sp>
    </p:spTree>
    <p:extLst>
      <p:ext uri="{BB962C8B-B14F-4D97-AF65-F5344CB8AC3E}">
        <p14:creationId xmlns:p14="http://schemas.microsoft.com/office/powerpoint/2010/main" val="2280123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BC0434-312F-43FA-9D82-22D1B9596329}" type="slidenum">
              <a:rPr lang="en-GB" altLang="en-US"/>
              <a:pPr>
                <a:spcBef>
                  <a:spcPct val="0"/>
                </a:spcBef>
              </a:pPr>
              <a:t>1</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Calibri" panose="020F0502020204030204" pitchFamily="34" charset="0"/>
              </a:rPr>
              <a:t>Nous </a:t>
            </a:r>
            <a:r>
              <a:rPr lang="en-GB" altLang="en-US" dirty="0" err="1" smtClean="0">
                <a:latin typeface="Calibri" panose="020F0502020204030204" pitchFamily="34" charset="0"/>
              </a:rPr>
              <a:t>allons</a:t>
            </a:r>
            <a:r>
              <a:rPr lang="en-GB" altLang="en-US" dirty="0" smtClean="0">
                <a:latin typeface="Calibri" panose="020F0502020204030204" pitchFamily="34" charset="0"/>
              </a:rPr>
              <a:t> </a:t>
            </a:r>
            <a:r>
              <a:rPr lang="en-GB" altLang="en-US" dirty="0" err="1" smtClean="0">
                <a:latin typeface="Calibri" panose="020F0502020204030204" pitchFamily="34" charset="0"/>
              </a:rPr>
              <a:t>apprendre</a:t>
            </a:r>
            <a:r>
              <a:rPr lang="en-GB" altLang="en-US" dirty="0" smtClean="0">
                <a:latin typeface="Calibri" panose="020F0502020204030204" pitchFamily="34" charset="0"/>
              </a:rPr>
              <a:t> les </a:t>
            </a:r>
            <a:r>
              <a:rPr lang="en-GB" altLang="en-US" dirty="0" err="1" smtClean="0">
                <a:latin typeface="Calibri" panose="020F0502020204030204" pitchFamily="34" charset="0"/>
              </a:rPr>
              <a:t>animaux</a:t>
            </a:r>
            <a:r>
              <a:rPr lang="en-GB" altLang="en-US" dirty="0" smtClean="0">
                <a:latin typeface="Calibri" panose="020F0502020204030204" pitchFamily="34" charset="0"/>
              </a:rPr>
              <a:t> = We are going to learn … animals. There follows an introduction to 8 masculine (blue background) &amp; 1 feminine (red background) animals. These will be the animals used as examples in the next lesson with colours (and adjectival agreement) so it is very important that the pupils are confident with the gender of these nouns.</a:t>
            </a:r>
          </a:p>
        </p:txBody>
      </p:sp>
    </p:spTree>
    <p:extLst>
      <p:ext uri="{BB962C8B-B14F-4D97-AF65-F5344CB8AC3E}">
        <p14:creationId xmlns:p14="http://schemas.microsoft.com/office/powerpoint/2010/main" val="81857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81A76C-AA66-4383-B63B-9275856F0ED7}" type="slidenum">
              <a:rPr lang="en-GB" altLang="en-US"/>
              <a:pPr>
                <a:spcBef>
                  <a:spcPct val="0"/>
                </a:spcBef>
              </a:pPr>
              <a:t>22</a:t>
            </a:fld>
            <a:endParaRPr lang="en-GB"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The question is already showing on the slide. The picture of the animal appears on the next click. After the pupil has chosen the answer click again to reveal the written answer. Sounds are attached to all the written Spanish here but be sure to wait until you the cursor turns into a hand before you click to hear it. </a:t>
            </a:r>
          </a:p>
        </p:txBody>
      </p:sp>
    </p:spTree>
    <p:extLst>
      <p:ext uri="{BB962C8B-B14F-4D97-AF65-F5344CB8AC3E}">
        <p14:creationId xmlns:p14="http://schemas.microsoft.com/office/powerpoint/2010/main" val="758567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29E11D-A997-4996-A5B8-F815D5A7F0E3}" type="slidenum">
              <a:rPr lang="en-GB" altLang="en-US"/>
              <a:pPr>
                <a:spcBef>
                  <a:spcPct val="0"/>
                </a:spcBef>
              </a:pPr>
              <a:t>31</a:t>
            </a:fld>
            <a:endParaRPr lang="en-GB"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Pupils shout ‘</a:t>
            </a:r>
            <a:r>
              <a:rPr lang="en-GB" altLang="en-US" dirty="0" err="1" smtClean="0"/>
              <a:t>Bataille</a:t>
            </a:r>
            <a:r>
              <a:rPr lang="en-GB" altLang="en-US" dirty="0" smtClean="0"/>
              <a:t>!’ (Snap!) if the picture matches with the word that appears on your mouse-click. Audio is attached to the picture and to the word so that you can check answers to see if they match up. You may want to do this quickly or take the time to stop and ask ‘</a:t>
            </a:r>
            <a:r>
              <a:rPr lang="en-GB" altLang="en-US" dirty="0" smtClean="0">
                <a:cs typeface="Arial" panose="020B0604020202020204" pitchFamily="34" charset="0"/>
              </a:rPr>
              <a:t>¿</a:t>
            </a:r>
            <a:r>
              <a:rPr lang="en-GB" altLang="en-US" dirty="0" err="1" smtClean="0">
                <a:cs typeface="Arial" panose="020B0604020202020204" pitchFamily="34" charset="0"/>
              </a:rPr>
              <a:t>Qu’est-ce</a:t>
            </a:r>
            <a:r>
              <a:rPr lang="en-GB" altLang="en-US" dirty="0" smtClean="0">
                <a:cs typeface="Arial" panose="020B0604020202020204" pitchFamily="34" charset="0"/>
              </a:rPr>
              <a:t> que </a:t>
            </a:r>
            <a:r>
              <a:rPr lang="en-GB" altLang="en-US" dirty="0" err="1" smtClean="0">
                <a:cs typeface="Arial" panose="020B0604020202020204" pitchFamily="34" charset="0"/>
              </a:rPr>
              <a:t>c’est</a:t>
            </a:r>
            <a:r>
              <a:rPr lang="en-GB" altLang="en-US" dirty="0" smtClean="0">
                <a:cs typeface="Arial" panose="020B0604020202020204" pitchFamily="34" charset="0"/>
              </a:rPr>
              <a:t>? when the two do not match up.</a:t>
            </a:r>
          </a:p>
        </p:txBody>
      </p:sp>
    </p:spTree>
    <p:extLst>
      <p:ext uri="{BB962C8B-B14F-4D97-AF65-F5344CB8AC3E}">
        <p14:creationId xmlns:p14="http://schemas.microsoft.com/office/powerpoint/2010/main" val="394690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call out ‘</a:t>
            </a:r>
            <a:r>
              <a:rPr lang="en-GB" dirty="0" err="1" smtClean="0"/>
              <a:t>Bataille</a:t>
            </a:r>
            <a:r>
              <a:rPr lang="en-GB" dirty="0" smtClean="0"/>
              <a:t>’ (equiv.</a:t>
            </a:r>
            <a:r>
              <a:rPr lang="en-GB" baseline="0" dirty="0" smtClean="0"/>
              <a:t> Snap!) if the picture matches the word they read and hear.</a:t>
            </a:r>
            <a:endParaRPr lang="en-GB" dirty="0"/>
          </a:p>
        </p:txBody>
      </p:sp>
      <p:sp>
        <p:nvSpPr>
          <p:cNvPr id="4" name="Slide Number Placeholder 3"/>
          <p:cNvSpPr>
            <a:spLocks noGrp="1"/>
          </p:cNvSpPr>
          <p:nvPr>
            <p:ph type="sldNum" sz="quarter" idx="10"/>
          </p:nvPr>
        </p:nvSpPr>
        <p:spPr/>
        <p:txBody>
          <a:bodyPr/>
          <a:lstStyle/>
          <a:p>
            <a:pPr>
              <a:defRPr/>
            </a:pPr>
            <a:fld id="{EAB9BD11-C060-449C-8228-6D3161C66930}" type="slidenum">
              <a:rPr lang="en-GB" altLang="en-US" smtClean="0"/>
              <a:pPr>
                <a:defRPr/>
              </a:pPr>
              <a:t>32</a:t>
            </a:fld>
            <a:endParaRPr lang="en-GB" altLang="en-US"/>
          </a:p>
        </p:txBody>
      </p:sp>
    </p:spTree>
    <p:extLst>
      <p:ext uri="{BB962C8B-B14F-4D97-AF65-F5344CB8AC3E}">
        <p14:creationId xmlns:p14="http://schemas.microsoft.com/office/powerpoint/2010/main" val="2869355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AB9BD11-C060-449C-8228-6D3161C66930}" type="slidenum">
              <a:rPr lang="en-GB" altLang="en-US" smtClean="0"/>
              <a:pPr>
                <a:defRPr/>
              </a:pPr>
              <a:t>34</a:t>
            </a:fld>
            <a:endParaRPr lang="en-GB" altLang="en-US"/>
          </a:p>
        </p:txBody>
      </p:sp>
    </p:spTree>
    <p:extLst>
      <p:ext uri="{BB962C8B-B14F-4D97-AF65-F5344CB8AC3E}">
        <p14:creationId xmlns:p14="http://schemas.microsoft.com/office/powerpoint/2010/main" val="101123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1F328F-F0EC-4417-83DF-AFDFA16AB0F3}" type="slidenum">
              <a:rPr lang="en-GB" altLang="en-US"/>
              <a:pPr>
                <a:spcBef>
                  <a:spcPct val="0"/>
                </a:spcBef>
              </a:pPr>
              <a:t>3</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Click on any part of the slide and the spelling will appear at the bottom of the box. You may want your pupils to predict the spelling before you reveal it. The hope is that pupils will be able to cope well with the spelling before of the work they have done with pronunciation and predicting spelling in the first unit.</a:t>
            </a:r>
          </a:p>
        </p:txBody>
      </p:sp>
    </p:spTree>
    <p:extLst>
      <p:ext uri="{BB962C8B-B14F-4D97-AF65-F5344CB8AC3E}">
        <p14:creationId xmlns:p14="http://schemas.microsoft.com/office/powerpoint/2010/main" val="351550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867DC7-E60D-4C68-AEBB-314E343A2DDD}" type="slidenum">
              <a:rPr lang="en-GB" altLang="en-US"/>
              <a:pPr>
                <a:spcBef>
                  <a:spcPct val="0"/>
                </a:spcBef>
              </a:pPr>
              <a:t>11</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Decisions. In this activity pupils must choose between two animal options to identify the correct animal asked for in the question. There are various different praise words used in the audio if the pupils get the right answer. They are explained in the notes for each slide.</a:t>
            </a:r>
          </a:p>
        </p:txBody>
      </p:sp>
    </p:spTree>
    <p:extLst>
      <p:ext uri="{BB962C8B-B14F-4D97-AF65-F5344CB8AC3E}">
        <p14:creationId xmlns:p14="http://schemas.microsoft.com/office/powerpoint/2010/main" val="142599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1B9414-5CF2-4584-97B3-FFC0957F4B8A}" type="slidenum">
              <a:rPr lang="en-GB" altLang="en-US"/>
              <a:pPr>
                <a:spcBef>
                  <a:spcPct val="0"/>
                </a:spcBef>
              </a:pPr>
              <a:t>12</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Pupils must identify the animal asked for in the question (click to hear). I have used vowels to label the animals to allow pupils to revise/practise further the vowels from unit 1 which can pose ongoing problems with pronunciation. You may want to encourage pupils to come to the board to click on the animal to check their response is correct. </a:t>
            </a:r>
            <a:r>
              <a:rPr lang="en-GB" altLang="en-US" dirty="0" smtClean="0"/>
              <a:t> </a:t>
            </a:r>
          </a:p>
          <a:p>
            <a:pPr eaLnBrk="1" hangingPunct="1"/>
            <a:r>
              <a:rPr lang="en-GB" altLang="en-US" dirty="0" smtClean="0"/>
              <a:t>If they clic</a:t>
            </a:r>
            <a:r>
              <a:rPr lang="en-GB" altLang="en-US" baseline="0" dirty="0" smtClean="0"/>
              <a:t>k on the cat they hear ‘</a:t>
            </a:r>
            <a:r>
              <a:rPr lang="en-GB" altLang="en-US" baseline="0" dirty="0" err="1" smtClean="0"/>
              <a:t>Oui</a:t>
            </a:r>
            <a:r>
              <a:rPr lang="en-GB" altLang="en-US" baseline="0" dirty="0" smtClean="0"/>
              <a:t> </a:t>
            </a:r>
            <a:r>
              <a:rPr lang="en-GB" altLang="en-US" baseline="0" dirty="0" err="1" smtClean="0"/>
              <a:t>c’est</a:t>
            </a:r>
            <a:r>
              <a:rPr lang="en-GB" altLang="en-US" baseline="0" dirty="0" smtClean="0"/>
              <a:t> </a:t>
            </a:r>
            <a:r>
              <a:rPr lang="en-GB" altLang="en-US" baseline="0" dirty="0" err="1" smtClean="0"/>
              <a:t>vrai</a:t>
            </a:r>
            <a:r>
              <a:rPr lang="en-GB" altLang="en-US" baseline="0" dirty="0" smtClean="0"/>
              <a:t>’ – yes, that’s correct or on the dog, they hear ‘non, </a:t>
            </a:r>
            <a:r>
              <a:rPr lang="en-GB" altLang="en-US" baseline="0" dirty="0" err="1" smtClean="0"/>
              <a:t>c’est</a:t>
            </a:r>
            <a:r>
              <a:rPr lang="en-GB" altLang="en-US" baseline="0" dirty="0" smtClean="0"/>
              <a:t> faux’ – no, that’s wrong.</a:t>
            </a:r>
          </a:p>
          <a:p>
            <a:pPr eaLnBrk="1" hangingPunct="1"/>
            <a:r>
              <a:rPr lang="en-GB" altLang="en-US" baseline="0" dirty="0" smtClean="0"/>
              <a:t>The next slides repeat the same pattern with different animals.</a:t>
            </a:r>
            <a:endParaRPr lang="en-GB" altLang="en-US" dirty="0" smtClean="0"/>
          </a:p>
        </p:txBody>
      </p:sp>
    </p:spTree>
    <p:extLst>
      <p:ext uri="{BB962C8B-B14F-4D97-AF65-F5344CB8AC3E}">
        <p14:creationId xmlns:p14="http://schemas.microsoft.com/office/powerpoint/2010/main" val="24821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FC5254-A2BA-4E1F-A429-4DE3F04D74A0}" type="slidenum">
              <a:rPr lang="en-GB" altLang="en-US"/>
              <a:pPr>
                <a:spcBef>
                  <a:spcPct val="0"/>
                </a:spcBef>
              </a:pPr>
              <a:t>13</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This time pupils will hear ‘génial’ (great) if they get the answer right.</a:t>
            </a:r>
          </a:p>
        </p:txBody>
      </p:sp>
    </p:spTree>
    <p:extLst>
      <p:ext uri="{BB962C8B-B14F-4D97-AF65-F5344CB8AC3E}">
        <p14:creationId xmlns:p14="http://schemas.microsoft.com/office/powerpoint/2010/main" val="298591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FCE98A-717B-4D23-8E5B-7D956383F734}" type="slidenum">
              <a:rPr lang="en-GB" altLang="en-US"/>
              <a:pPr>
                <a:spcBef>
                  <a:spcPct val="0"/>
                </a:spcBef>
              </a:pPr>
              <a:t>14</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This time pupils will hear ‘fantastique’ (fantastic) if they get the answer right.</a:t>
            </a:r>
          </a:p>
        </p:txBody>
      </p:sp>
    </p:spTree>
    <p:extLst>
      <p:ext uri="{BB962C8B-B14F-4D97-AF65-F5344CB8AC3E}">
        <p14:creationId xmlns:p14="http://schemas.microsoft.com/office/powerpoint/2010/main" val="116976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19D0E4-FB8D-4200-B387-82FA7B012C39}" type="slidenum">
              <a:rPr lang="en-GB" altLang="en-US"/>
              <a:pPr>
                <a:spcBef>
                  <a:spcPct val="0"/>
                </a:spcBef>
              </a:pPr>
              <a:t>15</a:t>
            </a:fld>
            <a:endParaRPr lang="en-GB"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This time pupils will hear mérveilleux </a:t>
            </a:r>
            <a:r>
              <a:rPr lang="en-GB" altLang="en-US" smtClean="0">
                <a:cs typeface="Arial" panose="020B0604020202020204" pitchFamily="34" charset="0"/>
              </a:rPr>
              <a:t>(marvelous) if they get the answer right.</a:t>
            </a:r>
          </a:p>
        </p:txBody>
      </p:sp>
    </p:spTree>
    <p:extLst>
      <p:ext uri="{BB962C8B-B14F-4D97-AF65-F5344CB8AC3E}">
        <p14:creationId xmlns:p14="http://schemas.microsoft.com/office/powerpoint/2010/main" val="150484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AB9BD11-C060-449C-8228-6D3161C66930}" type="slidenum">
              <a:rPr lang="en-GB" altLang="en-US" smtClean="0"/>
              <a:pPr>
                <a:defRPr/>
              </a:pPr>
              <a:t>16</a:t>
            </a:fld>
            <a:endParaRPr lang="en-GB" altLang="en-US"/>
          </a:p>
        </p:txBody>
      </p:sp>
    </p:spTree>
    <p:extLst>
      <p:ext uri="{BB962C8B-B14F-4D97-AF65-F5344CB8AC3E}">
        <p14:creationId xmlns:p14="http://schemas.microsoft.com/office/powerpoint/2010/main" val="235149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072835-BD0C-46C2-8182-487AD60DDDDA}" type="slidenum">
              <a:rPr lang="en-GB" altLang="en-US"/>
              <a:pPr>
                <a:spcBef>
                  <a:spcPct val="0"/>
                </a:spcBef>
              </a:pPr>
              <a:t>21</a:t>
            </a:fld>
            <a:endParaRPr lang="en-GB"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t>More decisions. In this activity pupils must choose between two animal options to identify the correct animal asked for in the question. Encourage pupils to use ‘</a:t>
            </a:r>
            <a:r>
              <a:rPr lang="en-GB" altLang="en-US" dirty="0" err="1" smtClean="0"/>
              <a:t>c’est</a:t>
            </a:r>
            <a:r>
              <a:rPr lang="en-GB" altLang="en-US" dirty="0" smtClean="0"/>
              <a:t> …’ (it’s …) e.g. </a:t>
            </a:r>
            <a:r>
              <a:rPr lang="en-GB" altLang="en-US" dirty="0" err="1" smtClean="0"/>
              <a:t>c’est</a:t>
            </a:r>
            <a:r>
              <a:rPr lang="en-GB" altLang="en-US" dirty="0" smtClean="0"/>
              <a:t> un </a:t>
            </a:r>
            <a:r>
              <a:rPr lang="en-GB" altLang="en-US" dirty="0" err="1" smtClean="0"/>
              <a:t>poisson</a:t>
            </a:r>
            <a:r>
              <a:rPr lang="en-GB" altLang="en-US" dirty="0" smtClean="0"/>
              <a:t>. This activity gets pupils saying the target language vocabulary out loud without putting them under any pressure.</a:t>
            </a:r>
          </a:p>
        </p:txBody>
      </p:sp>
    </p:spTree>
    <p:extLst>
      <p:ext uri="{BB962C8B-B14F-4D97-AF65-F5344CB8AC3E}">
        <p14:creationId xmlns:p14="http://schemas.microsoft.com/office/powerpoint/2010/main" val="134100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D434515-E355-46CB-9F05-2BC5A18AE59B}" type="slidenum">
              <a:rPr lang="en-GB" altLang="en-US"/>
              <a:pPr>
                <a:defRPr/>
              </a:pPr>
              <a:t>‹#›</a:t>
            </a:fld>
            <a:endParaRPr lang="en-GB" altLang="en-US"/>
          </a:p>
        </p:txBody>
      </p:sp>
    </p:spTree>
    <p:extLst>
      <p:ext uri="{BB962C8B-B14F-4D97-AF65-F5344CB8AC3E}">
        <p14:creationId xmlns:p14="http://schemas.microsoft.com/office/powerpoint/2010/main" val="191576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9B93F6-676F-49F1-B89A-3B3C9E63E692}" type="slidenum">
              <a:rPr lang="en-GB" altLang="en-US"/>
              <a:pPr>
                <a:defRPr/>
              </a:pPr>
              <a:t>‹#›</a:t>
            </a:fld>
            <a:endParaRPr lang="en-GB" altLang="en-US"/>
          </a:p>
        </p:txBody>
      </p:sp>
    </p:spTree>
    <p:extLst>
      <p:ext uri="{BB962C8B-B14F-4D97-AF65-F5344CB8AC3E}">
        <p14:creationId xmlns:p14="http://schemas.microsoft.com/office/powerpoint/2010/main" val="362305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1ABD71B-2537-4F3C-9969-7FB8DBA6EA83}" type="slidenum">
              <a:rPr lang="en-GB" altLang="en-US"/>
              <a:pPr>
                <a:defRPr/>
              </a:pPr>
              <a:t>‹#›</a:t>
            </a:fld>
            <a:endParaRPr lang="en-GB" altLang="en-US"/>
          </a:p>
        </p:txBody>
      </p:sp>
    </p:spTree>
    <p:extLst>
      <p:ext uri="{BB962C8B-B14F-4D97-AF65-F5344CB8AC3E}">
        <p14:creationId xmlns:p14="http://schemas.microsoft.com/office/powerpoint/2010/main" val="269399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B6D00A-AE3B-4F16-9F0A-2C161BDE70C2}" type="slidenum">
              <a:rPr lang="en-GB" altLang="en-US"/>
              <a:pPr>
                <a:defRPr/>
              </a:pPr>
              <a:t>‹#›</a:t>
            </a:fld>
            <a:endParaRPr lang="en-GB" altLang="en-US"/>
          </a:p>
        </p:txBody>
      </p:sp>
    </p:spTree>
    <p:extLst>
      <p:ext uri="{BB962C8B-B14F-4D97-AF65-F5344CB8AC3E}">
        <p14:creationId xmlns:p14="http://schemas.microsoft.com/office/powerpoint/2010/main" val="395543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36C6139-F87A-414D-AE92-FEC4043EB7DA}" type="slidenum">
              <a:rPr lang="en-GB" altLang="en-US"/>
              <a:pPr>
                <a:defRPr/>
              </a:pPr>
              <a:t>‹#›</a:t>
            </a:fld>
            <a:endParaRPr lang="en-GB" altLang="en-US"/>
          </a:p>
        </p:txBody>
      </p:sp>
    </p:spTree>
    <p:extLst>
      <p:ext uri="{BB962C8B-B14F-4D97-AF65-F5344CB8AC3E}">
        <p14:creationId xmlns:p14="http://schemas.microsoft.com/office/powerpoint/2010/main" val="3278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DB94B8F-B0F8-4246-85C3-F9361D4416DB}" type="slidenum">
              <a:rPr lang="en-GB" altLang="en-US"/>
              <a:pPr>
                <a:defRPr/>
              </a:pPr>
              <a:t>‹#›</a:t>
            </a:fld>
            <a:endParaRPr lang="en-GB" altLang="en-US"/>
          </a:p>
        </p:txBody>
      </p:sp>
    </p:spTree>
    <p:extLst>
      <p:ext uri="{BB962C8B-B14F-4D97-AF65-F5344CB8AC3E}">
        <p14:creationId xmlns:p14="http://schemas.microsoft.com/office/powerpoint/2010/main" val="58844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863EC3A-A60B-444E-A445-89EF4327296B}" type="slidenum">
              <a:rPr lang="en-GB" altLang="en-US"/>
              <a:pPr>
                <a:defRPr/>
              </a:pPr>
              <a:t>‹#›</a:t>
            </a:fld>
            <a:endParaRPr lang="en-GB" altLang="en-US"/>
          </a:p>
        </p:txBody>
      </p:sp>
    </p:spTree>
    <p:extLst>
      <p:ext uri="{BB962C8B-B14F-4D97-AF65-F5344CB8AC3E}">
        <p14:creationId xmlns:p14="http://schemas.microsoft.com/office/powerpoint/2010/main" val="257351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1E3C527-7EF6-4336-9E7F-3CDA89B05F2A}" type="slidenum">
              <a:rPr lang="en-GB" altLang="en-US"/>
              <a:pPr>
                <a:defRPr/>
              </a:pPr>
              <a:t>‹#›</a:t>
            </a:fld>
            <a:endParaRPr lang="en-GB" altLang="en-US"/>
          </a:p>
        </p:txBody>
      </p:sp>
    </p:spTree>
    <p:extLst>
      <p:ext uri="{BB962C8B-B14F-4D97-AF65-F5344CB8AC3E}">
        <p14:creationId xmlns:p14="http://schemas.microsoft.com/office/powerpoint/2010/main" val="405132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ADF323D-3DC7-4FCC-97B7-5FCE41E77EC1}" type="slidenum">
              <a:rPr lang="en-GB" altLang="en-US"/>
              <a:pPr>
                <a:defRPr/>
              </a:pPr>
              <a:t>‹#›</a:t>
            </a:fld>
            <a:endParaRPr lang="en-GB" altLang="en-US"/>
          </a:p>
        </p:txBody>
      </p:sp>
    </p:spTree>
    <p:extLst>
      <p:ext uri="{BB962C8B-B14F-4D97-AF65-F5344CB8AC3E}">
        <p14:creationId xmlns:p14="http://schemas.microsoft.com/office/powerpoint/2010/main" val="23688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F710215-E428-4E35-85C5-E552CD835213}" type="slidenum">
              <a:rPr lang="en-GB" altLang="en-US"/>
              <a:pPr>
                <a:defRPr/>
              </a:pPr>
              <a:t>‹#›</a:t>
            </a:fld>
            <a:endParaRPr lang="en-GB" altLang="en-US"/>
          </a:p>
        </p:txBody>
      </p:sp>
    </p:spTree>
    <p:extLst>
      <p:ext uri="{BB962C8B-B14F-4D97-AF65-F5344CB8AC3E}">
        <p14:creationId xmlns:p14="http://schemas.microsoft.com/office/powerpoint/2010/main" val="173331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AFE4836-D6D1-4A85-9EA0-C5085B941B10}" type="slidenum">
              <a:rPr lang="en-GB" altLang="en-US"/>
              <a:pPr>
                <a:defRPr/>
              </a:pPr>
              <a:t>‹#›</a:t>
            </a:fld>
            <a:endParaRPr lang="en-GB" altLang="en-US"/>
          </a:p>
        </p:txBody>
      </p:sp>
    </p:spTree>
    <p:extLst>
      <p:ext uri="{BB962C8B-B14F-4D97-AF65-F5344CB8AC3E}">
        <p14:creationId xmlns:p14="http://schemas.microsoft.com/office/powerpoint/2010/main" val="93426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6146962-735F-4F32-83C1-690A935C8ED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audio" Target="../media/audio15.wav"/><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audio" Target="../media/audio14.wav"/><Relationship Id="rId4" Type="http://schemas.openxmlformats.org/officeDocument/2006/relationships/notesSlide" Target="../notesSlides/notesSlide4.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audio" Target="../media/audio15.wav"/><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audio" Target="../media/audio16.wav"/><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audio" Target="../media/audio15.wav"/><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audio" Target="../media/audio17.wav"/><Relationship Id="rId4" Type="http://schemas.openxmlformats.org/officeDocument/2006/relationships/notesSlide" Target="../notesSlides/notesSlide6.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audio" Target="../media/audio15.wav"/><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audio" Target="../media/audio18.wav"/><Relationship Id="rId4" Type="http://schemas.openxmlformats.org/officeDocument/2006/relationships/notesSlide" Target="../notesSlides/notesSlide7.xml"/><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audio" Target="../media/audio15.wav"/><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PNG"/><Relationship Id="rId5" Type="http://schemas.openxmlformats.org/officeDocument/2006/relationships/audio" Target="../media/audio14.wav"/><Relationship Id="rId4" Type="http://schemas.openxmlformats.org/officeDocument/2006/relationships/notesSlide" Target="../notesSlides/notesSlide8.xm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audio" Target="../media/audio15.wav"/><Relationship Id="rId5" Type="http://schemas.openxmlformats.org/officeDocument/2006/relationships/image" Target="../media/image6.png"/><Relationship Id="rId4" Type="http://schemas.openxmlformats.org/officeDocument/2006/relationships/audio" Target="../media/audio14.wav"/></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audio" Target="../media/audio14.wav"/><Relationship Id="rId5" Type="http://schemas.openxmlformats.org/officeDocument/2006/relationships/image" Target="../media/image4.png"/><Relationship Id="rId4" Type="http://schemas.openxmlformats.org/officeDocument/2006/relationships/audio" Target="../media/audio15.wav"/></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audio" Target="../media/audio14.wav"/><Relationship Id="rId5" Type="http://schemas.openxmlformats.org/officeDocument/2006/relationships/image" Target="../media/image5.PNG"/><Relationship Id="rId4" Type="http://schemas.openxmlformats.org/officeDocument/2006/relationships/audio" Target="../media/audio15.wav"/></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audio" Target="../media/audio14.wav"/><Relationship Id="rId5" Type="http://schemas.openxmlformats.org/officeDocument/2006/relationships/image" Target="../media/image3.png"/><Relationship Id="rId4" Type="http://schemas.openxmlformats.org/officeDocument/2006/relationships/audio" Target="../media/audio15.wav"/></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audio" Target="../media/audio19.wav"/></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audio" Target="../media/audio21.wav"/><Relationship Id="rId5" Type="http://schemas.openxmlformats.org/officeDocument/2006/relationships/audio" Target="../media/audio20.wav"/><Relationship Id="rId4"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audio" Target="../media/audio22.wav"/></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audio" Target="../media/audio23.wav"/></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audio" Target="../media/audio24.wav"/></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audio" Target="../media/audio25.wav"/></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audio" Target="../media/audio26.wav"/></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audio" Target="../media/audio27.wav"/></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audio" Target="../media/audio28.wav"/></Relationships>
</file>

<file path=ppt/slides/_rels/slide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audio" Target="../media/audio29.wav"/></Relationships>
</file>

<file path=ppt/slides/_rels/slide31.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audio" Target="../media/audio31.wav"/></Relationships>
</file>

<file path=ppt/slides/_rels/slide33.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10.wav"/><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audio" Target="../media/audio33.wav"/></Relationships>
</file>

<file path=ppt/slides/_rels/slide35.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38.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10.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audio" Target="../media/audio39.wav"/><Relationship Id="rId2" Type="http://schemas.openxmlformats.org/officeDocument/2006/relationships/audio" Target="../media/audio12.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10.wav"/><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12.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3" name="Picture 7" descr="istockphoto_3712750-african-animals"/>
          <p:cNvSpPr>
            <a:spLocks noChangeAspect="1" noChangeArrowheads="1"/>
          </p:cNvSpPr>
          <p:nvPr/>
        </p:nvSpPr>
        <p:spPr bwMode="auto">
          <a:xfrm>
            <a:off x="2339975" y="765175"/>
            <a:ext cx="4824413"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5" name="Text Box 4">
            <a:hlinkClick r:id="" action="ppaction://noaction">
              <a:snd r:embed="rId4" name="15.1b.wav"/>
            </a:hlinkClick>
          </p:cNvPr>
          <p:cNvSpPr txBox="1">
            <a:spLocks noChangeArrowheads="1"/>
          </p:cNvSpPr>
          <p:nvPr/>
        </p:nvSpPr>
        <p:spPr bwMode="auto">
          <a:xfrm>
            <a:off x="323850" y="188913"/>
            <a:ext cx="6408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4400" dirty="0">
                <a:latin typeface="Calibri" panose="020F0502020204030204" pitchFamily="34" charset="0"/>
              </a:rPr>
              <a:t>Nous </a:t>
            </a:r>
            <a:r>
              <a:rPr lang="en-GB" altLang="en-US" sz="4400" dirty="0" err="1">
                <a:latin typeface="Calibri" panose="020F0502020204030204" pitchFamily="34" charset="0"/>
              </a:rPr>
              <a:t>allons</a:t>
            </a:r>
            <a:r>
              <a:rPr lang="en-GB" altLang="en-US" sz="4400" dirty="0">
                <a:latin typeface="Calibri" panose="020F0502020204030204" pitchFamily="34" charset="0"/>
              </a:rPr>
              <a:t> </a:t>
            </a:r>
            <a:r>
              <a:rPr lang="en-GB" altLang="en-US" sz="4400" dirty="0" err="1">
                <a:latin typeface="Calibri" panose="020F0502020204030204" pitchFamily="34" charset="0"/>
              </a:rPr>
              <a:t>apprendre</a:t>
            </a:r>
            <a:r>
              <a:rPr lang="en-GB" altLang="en-US" sz="4400" dirty="0">
                <a:latin typeface="Calibri" panose="020F0502020204030204" pitchFamily="34" charset="0"/>
              </a:rPr>
              <a:t> …</a:t>
            </a:r>
          </a:p>
        </p:txBody>
      </p:sp>
      <p:sp>
        <p:nvSpPr>
          <p:cNvPr id="137221" name="Text Box 5">
            <a:hlinkClick r:id="" action="ppaction://noaction">
              <a:snd r:embed="rId5" name="animales.wav"/>
            </a:hlinkClick>
          </p:cNvPr>
          <p:cNvSpPr txBox="1">
            <a:spLocks noChangeArrowheads="1"/>
          </p:cNvSpPr>
          <p:nvPr/>
        </p:nvSpPr>
        <p:spPr bwMode="auto">
          <a:xfrm>
            <a:off x="1115616" y="1700808"/>
            <a:ext cx="7056784"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11500" dirty="0">
                <a:latin typeface="Calibri" panose="020F0502020204030204" pitchFamily="34" charset="0"/>
              </a:rPr>
              <a:t>l</a:t>
            </a:r>
            <a:r>
              <a:rPr lang="en-GB" altLang="en-US" sz="11500" dirty="0" smtClean="0">
                <a:latin typeface="Calibri" panose="020F0502020204030204" pitchFamily="34" charset="0"/>
              </a:rPr>
              <a:t>es </a:t>
            </a:r>
            <a:r>
              <a:rPr lang="en-GB" altLang="en-US" sz="11500" dirty="0" err="1">
                <a:latin typeface="Calibri" panose="020F0502020204030204" pitchFamily="34" charset="0"/>
              </a:rPr>
              <a:t>animaux</a:t>
            </a:r>
            <a:endParaRPr lang="en-GB" altLang="en-US" sz="115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fade">
                                      <p:cBhvr>
                                        <p:cTn id="7" dur="500"/>
                                        <p:tgtEl>
                                          <p:spTgt spid="137221"/>
                                        </p:tgtEl>
                                      </p:cBhvr>
                                    </p:animEffect>
                                  </p:childTnLst>
                                  <p:subTnLst>
                                    <p:audio>
                                      <p:cMediaNode>
                                        <p:cTn display="0" masterRel="sameClick">
                                          <p:stCondLst>
                                            <p:cond evt="begin" delay="0">
                                              <p:tn val="5"/>
                                            </p:cond>
                                          </p:stCondLst>
                                          <p:endCondLst>
                                            <p:cond evt="onStopAudio" delay="0">
                                              <p:tgtEl>
                                                <p:sldTgt/>
                                              </p:tgtEl>
                                            </p:cond>
                                          </p:endCondLst>
                                        </p:cTn>
                                        <p:tgtEl>
                                          <p:sndTgt r:embed="rId3" name="15.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1" name="Rectangle 5"/>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err="1" smtClean="0"/>
              <a:t>une</a:t>
            </a:r>
            <a:r>
              <a:rPr lang="en-GB" altLang="en-US" sz="4800" dirty="0" smtClean="0"/>
              <a:t> </a:t>
            </a:r>
            <a:r>
              <a:rPr lang="en-GB" altLang="en-US" sz="4800" dirty="0" err="1"/>
              <a:t>grenouille</a:t>
            </a:r>
            <a:endParaRPr lang="en-GB" altLang="en-US" sz="4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301161"/>
            <a:ext cx="3312368" cy="33518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wipe(left)">
                                      <p:cBhvr>
                                        <p:cTn id="7" dur="500"/>
                                        <p:tgtEl>
                                          <p:spTgt spid="29701"/>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e_grenouil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himpanzee_thinking_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850" y="1436688"/>
            <a:ext cx="3635375" cy="4656137"/>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3" name="Text Box 3">
            <a:hlinkClick r:id="" action="ppaction://noaction">
              <a:snd r:embed="rId4" name="15_11_Decisions.wav"/>
            </a:hlinkClick>
          </p:cNvPr>
          <p:cNvSpPr txBox="1">
            <a:spLocks noChangeArrowheads="1"/>
          </p:cNvSpPr>
          <p:nvPr/>
        </p:nvSpPr>
        <p:spPr bwMode="auto">
          <a:xfrm>
            <a:off x="1692275" y="501650"/>
            <a:ext cx="5759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000" dirty="0" err="1"/>
              <a:t>Décisions</a:t>
            </a:r>
            <a:endParaRPr lang="en-GB" altLang="en-US" sz="6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87919" y="18864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chat ? A </a:t>
            </a:r>
            <a:r>
              <a:rPr lang="en-GB" altLang="en-US" dirty="0" err="1"/>
              <a:t>ou</a:t>
            </a:r>
            <a:r>
              <a:rPr lang="en-GB" altLang="en-US" dirty="0"/>
              <a:t> E? </a:t>
            </a:r>
          </a:p>
        </p:txBody>
      </p:sp>
      <p:sp>
        <p:nvSpPr>
          <p:cNvPr id="17413" name="Text Box 5"/>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A</a:t>
            </a:r>
          </a:p>
        </p:txBody>
      </p:sp>
      <p:sp>
        <p:nvSpPr>
          <p:cNvPr id="17414" name="Text Box 6"/>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E</a:t>
            </a:r>
          </a:p>
        </p:txBody>
      </p:sp>
      <p:pic>
        <p:nvPicPr>
          <p:cNvPr id="7" name="Picture 6">
            <a:hlinkClick r:id="" action="ppaction://noaction">
              <a:snd r:embed="rId5" name="15.12.2_oui_c'est_vrai.wav"/>
            </a:hlinkClick>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544" y="2852936"/>
            <a:ext cx="4077269" cy="2210108"/>
          </a:xfrm>
          <a:prstGeom prst="rect">
            <a:avLst/>
          </a:prstGeom>
        </p:spPr>
      </p:pic>
      <p:pic>
        <p:nvPicPr>
          <p:cNvPr id="8" name="Picture 7">
            <a:hlinkClick r:id="" action="ppaction://noaction">
              <a:snd r:embed="rId7" name="15.12.3_non_c'est_faux.wav"/>
            </a:hlinkClick>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1857" y="2187785"/>
            <a:ext cx="3024336" cy="2903362"/>
          </a:xfrm>
          <a:prstGeom prst="rect">
            <a:avLst/>
          </a:prstGeom>
        </p:spPr>
      </p:pic>
      <p:pic>
        <p:nvPicPr>
          <p:cNvPr id="2" name="15.12.1"/>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52536" y="158478"/>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17410"/>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7026" fill="hold"/>
                                        <p:tgtEl>
                                          <p:spTgt spid="2"/>
                                        </p:tgtEl>
                                      </p:cBhvr>
                                    </p:cmd>
                                  </p:childTnLst>
                                </p:cTn>
                              </p:par>
                            </p:childTnLst>
                          </p:cTn>
                        </p:par>
                      </p:childTnLst>
                    </p:cTn>
                  </p:par>
                </p:childTnLst>
              </p:cTn>
              <p:nextCondLst>
                <p:cond evt="onClick" delay="0">
                  <p:tgtEl>
                    <p:spTgt spid="174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50825" y="26035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a:t>
            </a:r>
            <a:r>
              <a:rPr lang="en-GB" altLang="en-US" dirty="0" err="1"/>
              <a:t>chien</a:t>
            </a:r>
            <a:r>
              <a:rPr lang="en-GB" altLang="en-US" dirty="0"/>
              <a:t> ? E </a:t>
            </a:r>
            <a:r>
              <a:rPr lang="en-GB" altLang="en-US" dirty="0" err="1"/>
              <a:t>ou</a:t>
            </a:r>
            <a:r>
              <a:rPr lang="en-GB" altLang="en-US" dirty="0"/>
              <a:t> I ? </a:t>
            </a:r>
          </a:p>
        </p:txBody>
      </p:sp>
      <p:sp>
        <p:nvSpPr>
          <p:cNvPr id="19460" name="Text Box 4"/>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E</a:t>
            </a:r>
          </a:p>
        </p:txBody>
      </p:sp>
      <p:sp>
        <p:nvSpPr>
          <p:cNvPr id="19461" name="Text Box 5"/>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I</a:t>
            </a:r>
          </a:p>
        </p:txBody>
      </p:sp>
      <p:pic>
        <p:nvPicPr>
          <p:cNvPr id="7" name="Picture 6">
            <a:hlinkClick r:id="" action="ppaction://noaction">
              <a:snd r:embed="rId5" name="15.13.2_genial.wav"/>
            </a:hlinkClick>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8064" y="2016822"/>
            <a:ext cx="3024336" cy="2903362"/>
          </a:xfrm>
          <a:prstGeom prst="rect">
            <a:avLst/>
          </a:prstGeom>
        </p:spPr>
      </p:pic>
      <p:pic>
        <p:nvPicPr>
          <p:cNvPr id="8" name="Picture 7">
            <a:hlinkClick r:id="" action="ppaction://noaction">
              <a:snd r:embed="rId7" name="15.12.3_non_c'est_faux.wav"/>
            </a:hlinkClick>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60" y="2077739"/>
            <a:ext cx="3793783" cy="2851660"/>
          </a:xfrm>
          <a:prstGeom prst="rect">
            <a:avLst/>
          </a:prstGeom>
        </p:spPr>
      </p:pic>
      <p:pic>
        <p:nvPicPr>
          <p:cNvPr id="2" name="15.1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04969" y="260350"/>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19458"/>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6347" fill="hold"/>
                                        <p:tgtEl>
                                          <p:spTgt spid="2"/>
                                        </p:tgtEl>
                                      </p:cBhvr>
                                    </p:cmd>
                                  </p:childTnLst>
                                </p:cTn>
                              </p:par>
                            </p:childTnLst>
                          </p:cTn>
                        </p:par>
                      </p:childTnLst>
                    </p:cTn>
                  </p:par>
                </p:childTnLst>
              </p:cTn>
              <p:nextCondLst>
                <p:cond evt="onClick" delay="0">
                  <p:tgtEl>
                    <p:spTgt spid="1945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50825" y="26035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a:t>
            </a:r>
            <a:r>
              <a:rPr lang="en-GB" altLang="en-US" dirty="0" err="1"/>
              <a:t>poisson</a:t>
            </a:r>
            <a:r>
              <a:rPr lang="en-GB" altLang="en-US" dirty="0"/>
              <a:t> ? I </a:t>
            </a:r>
            <a:r>
              <a:rPr lang="en-GB" altLang="en-US" dirty="0" err="1"/>
              <a:t>ou</a:t>
            </a:r>
            <a:r>
              <a:rPr lang="en-GB" altLang="en-US" dirty="0"/>
              <a:t> A ? </a:t>
            </a:r>
          </a:p>
        </p:txBody>
      </p:sp>
      <p:sp>
        <p:nvSpPr>
          <p:cNvPr id="21507" name="Text Box 3"/>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I</a:t>
            </a:r>
          </a:p>
        </p:txBody>
      </p:sp>
      <p:sp>
        <p:nvSpPr>
          <p:cNvPr id="21508" name="Text Box 4"/>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A</a:t>
            </a:r>
          </a:p>
        </p:txBody>
      </p:sp>
      <p:pic>
        <p:nvPicPr>
          <p:cNvPr id="7" name="Picture 6">
            <a:hlinkClick r:id="" action="ppaction://noaction">
              <a:snd r:embed="rId5" name="15.14.2_fantastique.wav"/>
            </a:hlinkClick>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575" y="2031650"/>
            <a:ext cx="2735926" cy="2745138"/>
          </a:xfrm>
          <a:prstGeom prst="rect">
            <a:avLst/>
          </a:prstGeom>
        </p:spPr>
      </p:pic>
      <p:pic>
        <p:nvPicPr>
          <p:cNvPr id="8" name="Picture 7">
            <a:hlinkClick r:id="" action="ppaction://noaction">
              <a:snd r:embed="rId7" name="15.12.3_non_c'est_faux.wav"/>
            </a:hlinkClick>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027973"/>
            <a:ext cx="3785336" cy="2517249"/>
          </a:xfrm>
          <a:prstGeom prst="rect">
            <a:avLst/>
          </a:prstGeom>
        </p:spPr>
      </p:pic>
      <p:pic>
        <p:nvPicPr>
          <p:cNvPr id="2" name="15.1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72616" y="260350"/>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21506"/>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5799" fill="hold"/>
                                        <p:tgtEl>
                                          <p:spTgt spid="2"/>
                                        </p:tgtEl>
                                      </p:cBhvr>
                                    </p:cmd>
                                  </p:childTnLst>
                                </p:cTn>
                              </p:par>
                            </p:childTnLst>
                          </p:cTn>
                        </p:par>
                      </p:childTnLst>
                    </p:cTn>
                  </p:par>
                </p:childTnLst>
              </p:cTn>
              <p:nextCondLst>
                <p:cond evt="onClick" delay="0">
                  <p:tgtEl>
                    <p:spTgt spid="2150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50825" y="26035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ours ? U </a:t>
            </a:r>
            <a:r>
              <a:rPr lang="en-GB" altLang="en-US" dirty="0" err="1"/>
              <a:t>ou</a:t>
            </a:r>
            <a:r>
              <a:rPr lang="en-GB" altLang="en-US" dirty="0"/>
              <a:t> E ? </a:t>
            </a:r>
          </a:p>
        </p:txBody>
      </p:sp>
      <p:sp>
        <p:nvSpPr>
          <p:cNvPr id="23555" name="Text Box 3"/>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U</a:t>
            </a:r>
          </a:p>
        </p:txBody>
      </p:sp>
      <p:sp>
        <p:nvSpPr>
          <p:cNvPr id="23556" name="Text Box 4"/>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E</a:t>
            </a:r>
          </a:p>
        </p:txBody>
      </p:sp>
      <p:pic>
        <p:nvPicPr>
          <p:cNvPr id="7" name="Picture 6">
            <a:hlinkClick r:id="" action="ppaction://noaction">
              <a:snd r:embed="rId5" name="15.15.2_merveilleux.wav"/>
            </a:hlinkClick>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52" y="2204864"/>
            <a:ext cx="3793783" cy="2851660"/>
          </a:xfrm>
          <a:prstGeom prst="rect">
            <a:avLst/>
          </a:prstGeom>
        </p:spPr>
      </p:pic>
      <p:pic>
        <p:nvPicPr>
          <p:cNvPr id="8" name="Picture 7">
            <a:hlinkClick r:id="" action="ppaction://noaction">
              <a:snd r:embed="rId7" name="15.12.3_non_c'est_faux.wav"/>
            </a:hlinkClick>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2040" y="1844824"/>
            <a:ext cx="3312368" cy="3351801"/>
          </a:xfrm>
          <a:prstGeom prst="rect">
            <a:avLst/>
          </a:prstGeom>
        </p:spPr>
      </p:pic>
      <p:pic>
        <p:nvPicPr>
          <p:cNvPr id="2" name="15.1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0608" y="230188"/>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23554"/>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6060" fill="hold"/>
                                        <p:tgtEl>
                                          <p:spTgt spid="2"/>
                                        </p:tgtEl>
                                      </p:cBhvr>
                                    </p:cmd>
                                  </p:childTnLst>
                                </p:cTn>
                              </p:par>
                            </p:childTnLst>
                          </p:cTn>
                        </p:par>
                      </p:childTnLst>
                    </p:cTn>
                  </p:par>
                </p:childTnLst>
              </p:cTn>
              <p:nextCondLst>
                <p:cond evt="onClick" delay="0">
                  <p:tgtEl>
                    <p:spTgt spid="2355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50825" y="26035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a:t>
            </a:r>
            <a:r>
              <a:rPr lang="en-GB" altLang="en-US" dirty="0" err="1"/>
              <a:t>oiseau</a:t>
            </a:r>
            <a:r>
              <a:rPr lang="en-GB" altLang="en-US" dirty="0"/>
              <a:t> ? I </a:t>
            </a:r>
            <a:r>
              <a:rPr lang="en-GB" altLang="en-US" dirty="0" err="1"/>
              <a:t>ou</a:t>
            </a:r>
            <a:r>
              <a:rPr lang="en-GB" altLang="en-US" dirty="0"/>
              <a:t> E ? </a:t>
            </a:r>
          </a:p>
        </p:txBody>
      </p:sp>
      <p:sp>
        <p:nvSpPr>
          <p:cNvPr id="25603" name="Text Box 3"/>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I</a:t>
            </a:r>
          </a:p>
        </p:txBody>
      </p:sp>
      <p:sp>
        <p:nvSpPr>
          <p:cNvPr id="25604" name="Text Box 4"/>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E</a:t>
            </a:r>
          </a:p>
        </p:txBody>
      </p:sp>
      <p:pic>
        <p:nvPicPr>
          <p:cNvPr id="7" name="Picture 6">
            <a:hlinkClick r:id="" action="ppaction://noaction">
              <a:snd r:embed="rId5" name="15.12.2_oui_c'est_vrai.wav"/>
            </a:hlinkClick>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52120" y="1533245"/>
            <a:ext cx="2704844" cy="3300693"/>
          </a:xfrm>
          <a:prstGeom prst="rect">
            <a:avLst/>
          </a:prstGeom>
        </p:spPr>
      </p:pic>
      <p:pic>
        <p:nvPicPr>
          <p:cNvPr id="8" name="Picture 7">
            <a:hlinkClick r:id="" action="ppaction://noaction">
              <a:snd r:embed="rId7" name="15.12.3_non_c'est_faux.wav"/>
            </a:hlinkClick>
          </p:cNvPr>
          <p:cNvPicPr>
            <a:picLocks noChangeAspect="1"/>
          </p:cNvPicPr>
          <p:nvPr/>
        </p:nvPicPr>
        <p:blipFill rotWithShape="1">
          <a:blip r:embed="rId8">
            <a:extLst>
              <a:ext uri="{28A0092B-C50C-407E-A947-70E740481C1C}">
                <a14:useLocalDpi xmlns:a14="http://schemas.microsoft.com/office/drawing/2010/main" val="0"/>
              </a:ext>
            </a:extLst>
          </a:blip>
          <a:srcRect r="16676"/>
          <a:stretch/>
        </p:blipFill>
        <p:spPr>
          <a:xfrm>
            <a:off x="756370" y="1965051"/>
            <a:ext cx="3024336" cy="2885550"/>
          </a:xfrm>
          <a:prstGeom prst="rect">
            <a:avLst/>
          </a:prstGeom>
        </p:spPr>
      </p:pic>
      <p:pic>
        <p:nvPicPr>
          <p:cNvPr id="2" name="15.1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56592" y="230188"/>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2560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4858" fill="hold"/>
                                        <p:tgtEl>
                                          <p:spTgt spid="2"/>
                                        </p:tgtEl>
                                      </p:cBhvr>
                                    </p:cmd>
                                  </p:childTnLst>
                                </p:cTn>
                              </p:par>
                            </p:childTnLst>
                          </p:cTn>
                        </p:par>
                      </p:childTnLst>
                    </p:cTn>
                  </p:par>
                </p:childTnLst>
              </p:cTn>
              <p:nextCondLst>
                <p:cond evt="onClick" delay="0">
                  <p:tgtEl>
                    <p:spTgt spid="2560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50825" y="26035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canard ? O </a:t>
            </a:r>
            <a:r>
              <a:rPr lang="en-GB" altLang="en-US" dirty="0" err="1"/>
              <a:t>ou</a:t>
            </a:r>
            <a:r>
              <a:rPr lang="en-GB" altLang="en-US" dirty="0"/>
              <a:t> U ? </a:t>
            </a:r>
          </a:p>
        </p:txBody>
      </p:sp>
      <p:sp>
        <p:nvSpPr>
          <p:cNvPr id="26627" name="Text Box 3"/>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O</a:t>
            </a:r>
          </a:p>
        </p:txBody>
      </p:sp>
      <p:sp>
        <p:nvSpPr>
          <p:cNvPr id="26628" name="Text Box 4"/>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U</a:t>
            </a:r>
          </a:p>
        </p:txBody>
      </p:sp>
      <p:pic>
        <p:nvPicPr>
          <p:cNvPr id="7" name="Picture 6">
            <a:hlinkClick r:id="" action="ppaction://noaction">
              <a:snd r:embed="rId4" name="15.12.2_oui_c'est_vrai.wav"/>
            </a:hlinkClick>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2204864"/>
            <a:ext cx="3785336" cy="2517249"/>
          </a:xfrm>
          <a:prstGeom prst="rect">
            <a:avLst/>
          </a:prstGeom>
        </p:spPr>
      </p:pic>
      <p:pic>
        <p:nvPicPr>
          <p:cNvPr id="8" name="Picture 7">
            <a:hlinkClick r:id="" action="ppaction://noaction">
              <a:snd r:embed="rId6" name="15.12.3_non_c'est_faux.wav"/>
            </a:hlinkClick>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5390" y="2512005"/>
            <a:ext cx="4077269" cy="2210108"/>
          </a:xfrm>
          <a:prstGeom prst="rect">
            <a:avLst/>
          </a:prstGeom>
        </p:spPr>
      </p:pic>
      <p:pic>
        <p:nvPicPr>
          <p:cNvPr id="2" name="15.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632" y="230188"/>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26626"/>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4806" fill="hold"/>
                                        <p:tgtEl>
                                          <p:spTgt spid="2"/>
                                        </p:tgtEl>
                                      </p:cBhvr>
                                    </p:cmd>
                                  </p:childTnLst>
                                </p:cTn>
                              </p:par>
                            </p:childTnLst>
                          </p:cTn>
                        </p:par>
                      </p:childTnLst>
                    </p:cTn>
                  </p:par>
                </p:childTnLst>
              </p:cTn>
              <p:nextCondLst>
                <p:cond evt="onClick" delay="0">
                  <p:tgtEl>
                    <p:spTgt spid="2662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50825" y="26035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cheval ? O </a:t>
            </a:r>
            <a:r>
              <a:rPr lang="en-GB" altLang="en-US" dirty="0" err="1"/>
              <a:t>ou</a:t>
            </a:r>
            <a:r>
              <a:rPr lang="en-GB" altLang="en-US" dirty="0"/>
              <a:t> A ? </a:t>
            </a:r>
          </a:p>
        </p:txBody>
      </p:sp>
      <p:sp>
        <p:nvSpPr>
          <p:cNvPr id="27651" name="Text Box 3"/>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O</a:t>
            </a:r>
          </a:p>
        </p:txBody>
      </p:sp>
      <p:sp>
        <p:nvSpPr>
          <p:cNvPr id="27652" name="Text Box 4"/>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A</a:t>
            </a:r>
          </a:p>
        </p:txBody>
      </p:sp>
      <p:pic>
        <p:nvPicPr>
          <p:cNvPr id="7" name="Picture 6">
            <a:hlinkClick r:id="" action="ppaction://noaction">
              <a:snd r:embed="rId4" name="15.12.3_non_c'est_faux.wav"/>
            </a:hlinkClick>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2204864"/>
            <a:ext cx="3793783" cy="2851660"/>
          </a:xfrm>
          <a:prstGeom prst="rect">
            <a:avLst/>
          </a:prstGeom>
        </p:spPr>
      </p:pic>
      <p:pic>
        <p:nvPicPr>
          <p:cNvPr id="8" name="Picture 7">
            <a:hlinkClick r:id="" action="ppaction://noaction">
              <a:snd r:embed="rId6" name="15.12.2_oui_c'est_vrai.wav"/>
            </a:hlinkClick>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0072" y="1628800"/>
            <a:ext cx="3359123" cy="3244726"/>
          </a:xfrm>
          <a:prstGeom prst="rect">
            <a:avLst/>
          </a:prstGeom>
        </p:spPr>
      </p:pic>
      <p:pic>
        <p:nvPicPr>
          <p:cNvPr id="2" name="15.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00608" y="116632"/>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27650"/>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4858" fill="hold"/>
                                        <p:tgtEl>
                                          <p:spTgt spid="2"/>
                                        </p:tgtEl>
                                      </p:cBhvr>
                                    </p:cmd>
                                  </p:childTnLst>
                                </p:cTn>
                              </p:par>
                            </p:childTnLst>
                          </p:cTn>
                        </p:par>
                      </p:childTnLst>
                    </p:cTn>
                  </p:par>
                </p:childTnLst>
              </p:cTn>
              <p:nextCondLst>
                <p:cond evt="onClick" delay="0">
                  <p:tgtEl>
                    <p:spTgt spid="2765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263287"/>
            <a:ext cx="9217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a:t>
            </a:r>
            <a:r>
              <a:rPr lang="en-GB" altLang="en-US" dirty="0" err="1" smtClean="0"/>
              <a:t>une</a:t>
            </a:r>
            <a:r>
              <a:rPr lang="en-GB" altLang="en-US" dirty="0" smtClean="0"/>
              <a:t> </a:t>
            </a:r>
            <a:r>
              <a:rPr lang="en-GB" altLang="en-US" dirty="0" err="1"/>
              <a:t>grenouille</a:t>
            </a:r>
            <a:r>
              <a:rPr lang="en-GB" altLang="en-US" dirty="0"/>
              <a:t> ? U </a:t>
            </a:r>
            <a:r>
              <a:rPr lang="en-GB" altLang="en-US" dirty="0" err="1"/>
              <a:t>ou</a:t>
            </a:r>
            <a:r>
              <a:rPr lang="en-GB" altLang="en-US" dirty="0"/>
              <a:t> E ? </a:t>
            </a:r>
          </a:p>
        </p:txBody>
      </p:sp>
      <p:sp>
        <p:nvSpPr>
          <p:cNvPr id="28675" name="Text Box 3"/>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U</a:t>
            </a:r>
          </a:p>
        </p:txBody>
      </p:sp>
      <p:sp>
        <p:nvSpPr>
          <p:cNvPr id="28676" name="Text Box 4"/>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E</a:t>
            </a:r>
          </a:p>
        </p:txBody>
      </p:sp>
      <p:pic>
        <p:nvPicPr>
          <p:cNvPr id="7" name="Picture 6">
            <a:hlinkClick r:id="" action="ppaction://noaction">
              <a:snd r:embed="rId4" name="15.12.3_non_c'est_faux.wav"/>
            </a:hlinkClick>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5616" y="1484784"/>
            <a:ext cx="2704844" cy="3300693"/>
          </a:xfrm>
          <a:prstGeom prst="rect">
            <a:avLst/>
          </a:prstGeom>
        </p:spPr>
      </p:pic>
      <p:pic>
        <p:nvPicPr>
          <p:cNvPr id="8" name="Picture 7">
            <a:hlinkClick r:id="" action="ppaction://noaction">
              <a:snd r:embed="rId6" name="15.12.2_oui_c'est_vrai.wav"/>
            </a:hlinkClick>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2040" y="1844824"/>
            <a:ext cx="3312368" cy="3351801"/>
          </a:xfrm>
          <a:prstGeom prst="rect">
            <a:avLst/>
          </a:prstGeom>
        </p:spPr>
      </p:pic>
      <p:pic>
        <p:nvPicPr>
          <p:cNvPr id="2" name="15.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632" y="238462"/>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28674"/>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4702" fill="hold"/>
                                        <p:tgtEl>
                                          <p:spTgt spid="2"/>
                                        </p:tgtEl>
                                      </p:cBhvr>
                                    </p:cmd>
                                  </p:childTnLst>
                                </p:cTn>
                              </p:par>
                            </p:childTnLst>
                          </p:cTn>
                        </p:par>
                      </p:childTnLst>
                    </p:cTn>
                  </p:par>
                </p:childTnLst>
              </p:cTn>
              <p:nextCondLst>
                <p:cond evt="onClick" delay="0">
                  <p:tgtEl>
                    <p:spTgt spid="2867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68" name="Rectangle 8"/>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t>un chat </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8740" y="2060848"/>
            <a:ext cx="4077269" cy="2210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wipe(left)">
                                      <p:cBhvr>
                                        <p:cTn id="7" dur="500"/>
                                        <p:tgtEl>
                                          <p:spTgt spid="15368"/>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ch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50825" y="260350"/>
            <a:ext cx="87137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err="1"/>
              <a:t>Lequel</a:t>
            </a:r>
            <a:r>
              <a:rPr lang="en-GB" altLang="en-US" dirty="0"/>
              <a:t> des </a:t>
            </a:r>
            <a:r>
              <a:rPr lang="en-GB" altLang="en-US" dirty="0" err="1"/>
              <a:t>animaux</a:t>
            </a:r>
            <a:r>
              <a:rPr lang="en-GB" altLang="en-US" dirty="0"/>
              <a:t> </a:t>
            </a:r>
            <a:r>
              <a:rPr lang="en-GB" altLang="en-US" dirty="0" err="1"/>
              <a:t>est</a:t>
            </a:r>
            <a:r>
              <a:rPr lang="en-GB" altLang="en-US" dirty="0"/>
              <a:t> un mouton ? I </a:t>
            </a:r>
            <a:r>
              <a:rPr lang="en-GB" altLang="en-US" dirty="0" err="1"/>
              <a:t>ou</a:t>
            </a:r>
            <a:r>
              <a:rPr lang="en-GB" altLang="en-US" dirty="0"/>
              <a:t> E? </a:t>
            </a:r>
          </a:p>
        </p:txBody>
      </p:sp>
      <p:sp>
        <p:nvSpPr>
          <p:cNvPr id="29699" name="Text Box 3"/>
          <p:cNvSpPr txBox="1">
            <a:spLocks noChangeArrowheads="1"/>
          </p:cNvSpPr>
          <p:nvPr/>
        </p:nvSpPr>
        <p:spPr bwMode="auto">
          <a:xfrm>
            <a:off x="1547813" y="5402263"/>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I</a:t>
            </a:r>
          </a:p>
        </p:txBody>
      </p:sp>
      <p:sp>
        <p:nvSpPr>
          <p:cNvPr id="29700" name="Text Box 4"/>
          <p:cNvSpPr txBox="1">
            <a:spLocks noChangeArrowheads="1"/>
          </p:cNvSpPr>
          <p:nvPr/>
        </p:nvSpPr>
        <p:spPr bwMode="auto">
          <a:xfrm>
            <a:off x="6443663" y="5391150"/>
            <a:ext cx="72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t>E</a:t>
            </a:r>
          </a:p>
        </p:txBody>
      </p:sp>
      <p:pic>
        <p:nvPicPr>
          <p:cNvPr id="7" name="Picture 6">
            <a:hlinkClick r:id="" action="ppaction://noaction">
              <a:snd r:embed="rId4" name="15.12.3_non_c'est_faux.wav"/>
            </a:hlinkClick>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575" y="2031650"/>
            <a:ext cx="2735926" cy="2745138"/>
          </a:xfrm>
          <a:prstGeom prst="rect">
            <a:avLst/>
          </a:prstGeom>
        </p:spPr>
      </p:pic>
      <p:pic>
        <p:nvPicPr>
          <p:cNvPr id="8" name="Picture 7">
            <a:hlinkClick r:id="" action="ppaction://noaction">
              <a:snd r:embed="rId6" name="15.12.2_oui_c'est_vrai.wav"/>
            </a:hlinkClick>
          </p:cNvPr>
          <p:cNvPicPr>
            <a:picLocks noChangeAspect="1"/>
          </p:cNvPicPr>
          <p:nvPr/>
        </p:nvPicPr>
        <p:blipFill rotWithShape="1">
          <a:blip r:embed="rId7">
            <a:extLst>
              <a:ext uri="{28A0092B-C50C-407E-A947-70E740481C1C}">
                <a14:useLocalDpi xmlns:a14="http://schemas.microsoft.com/office/drawing/2010/main" val="0"/>
              </a:ext>
            </a:extLst>
          </a:blip>
          <a:srcRect r="16676"/>
          <a:stretch/>
        </p:blipFill>
        <p:spPr>
          <a:xfrm>
            <a:off x="5291857" y="1891238"/>
            <a:ext cx="3024336" cy="2885550"/>
          </a:xfrm>
          <a:prstGeom prst="rect">
            <a:avLst/>
          </a:prstGeom>
        </p:spPr>
      </p:pic>
      <p:pic>
        <p:nvPicPr>
          <p:cNvPr id="2" name="15.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56592" y="116632"/>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29698"/>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4754" fill="hold"/>
                                        <p:tgtEl>
                                          <p:spTgt spid="2"/>
                                        </p:tgtEl>
                                      </p:cBhvr>
                                    </p:cmd>
                                  </p:childTnLst>
                                </p:cTn>
                              </p:par>
                            </p:childTnLst>
                          </p:cTn>
                        </p:par>
                      </p:childTnLst>
                    </p:cTn>
                  </p:par>
                </p:childTnLst>
              </p:cTn>
              <p:nextCondLst>
                <p:cond evt="onClick" delay="0">
                  <p:tgtEl>
                    <p:spTgt spid="2969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himpanzee_thinking_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850" y="1436688"/>
            <a:ext cx="3635375" cy="4656137"/>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Text Box 3">
            <a:hlinkClick r:id="" action="ppaction://noaction">
              <a:snd r:embed="rId4" name="15.21_plus_de_decisions.wav"/>
            </a:hlinkClick>
          </p:cNvPr>
          <p:cNvSpPr txBox="1">
            <a:spLocks noChangeArrowheads="1"/>
          </p:cNvSpPr>
          <p:nvPr/>
        </p:nvSpPr>
        <p:spPr bwMode="auto">
          <a:xfrm>
            <a:off x="1692275" y="404813"/>
            <a:ext cx="64087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000" dirty="0"/>
              <a:t>Plus de </a:t>
            </a:r>
            <a:r>
              <a:rPr lang="en-GB" altLang="en-US" sz="6000" dirty="0" err="1"/>
              <a:t>décisions</a:t>
            </a:r>
            <a:endParaRPr lang="en-GB" altLang="en-US" sz="6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08520" y="746594"/>
            <a:ext cx="95770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800" dirty="0" err="1"/>
              <a:t>C’est</a:t>
            </a:r>
            <a:r>
              <a:rPr lang="en-GB" altLang="en-US" sz="4800" dirty="0"/>
              <a:t> un </a:t>
            </a:r>
            <a:r>
              <a:rPr lang="en-GB" altLang="en-US" sz="4800" dirty="0" err="1"/>
              <a:t>poisson</a:t>
            </a:r>
            <a:r>
              <a:rPr lang="en-GB" altLang="en-US" sz="4800" dirty="0"/>
              <a:t> </a:t>
            </a:r>
            <a:r>
              <a:rPr lang="en-GB" altLang="en-US" sz="4800" dirty="0" err="1"/>
              <a:t>ou</a:t>
            </a:r>
            <a:r>
              <a:rPr lang="en-GB" altLang="en-US" sz="4800" dirty="0"/>
              <a:t> un canard ?</a:t>
            </a:r>
          </a:p>
        </p:txBody>
      </p:sp>
      <p:sp>
        <p:nvSpPr>
          <p:cNvPr id="196611" name="Text Box 3">
            <a:hlinkClick r:id="" action="ppaction://noaction">
              <a:snd r:embed="rId6" name="pez1.wav"/>
            </a:hlinkClick>
          </p:cNvPr>
          <p:cNvSpPr txBox="1">
            <a:spLocks noChangeArrowheads="1"/>
          </p:cNvSpPr>
          <p:nvPr/>
        </p:nvSpPr>
        <p:spPr bwMode="auto">
          <a:xfrm>
            <a:off x="1674148" y="4869160"/>
            <a:ext cx="57242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800" dirty="0" err="1"/>
              <a:t>C’est</a:t>
            </a:r>
            <a:r>
              <a:rPr lang="en-GB" altLang="en-US" sz="4800" dirty="0"/>
              <a:t> un </a:t>
            </a:r>
            <a:r>
              <a:rPr lang="en-GB" altLang="en-US" sz="4800" dirty="0" err="1"/>
              <a:t>poisson</a:t>
            </a:r>
            <a:r>
              <a:rPr lang="en-GB" altLang="en-US" sz="4800" dirty="0"/>
              <a:t>. </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8318" y="1916832"/>
            <a:ext cx="2735926" cy="2745138"/>
          </a:xfrm>
          <a:prstGeom prst="rect">
            <a:avLst/>
          </a:prstGeom>
        </p:spPr>
      </p:pic>
      <p:pic>
        <p:nvPicPr>
          <p:cNvPr id="2" name="15.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00608" y="74659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1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5" name="15.22.2.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277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16" fill="hold"/>
                                        <p:tgtEl>
                                          <p:spTgt spid="2"/>
                                        </p:tgtEl>
                                      </p:cBhvr>
                                    </p:cmd>
                                  </p:childTnLst>
                                </p:cTn>
                              </p:par>
                            </p:childTnLst>
                          </p:cTn>
                        </p:par>
                      </p:childTnLst>
                    </p:cTn>
                  </p:par>
                </p:childTnLst>
              </p:cTn>
              <p:nextCondLst>
                <p:cond evt="onClick" delay="0">
                  <p:tgtEl>
                    <p:spTgt spid="32770"/>
                  </p:tgtEl>
                </p:cond>
              </p:nextCondLst>
            </p:seq>
          </p:childTnLst>
        </p:cTn>
      </p:par>
    </p:tnLst>
    <p:bldLst>
      <p:bldP spid="1966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1728142" y="4581128"/>
            <a:ext cx="594020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000" dirty="0" err="1"/>
              <a:t>C’est</a:t>
            </a:r>
            <a:r>
              <a:rPr lang="en-GB" altLang="en-US" sz="6000" dirty="0"/>
              <a:t> un chat. </a:t>
            </a:r>
          </a:p>
        </p:txBody>
      </p:sp>
      <p:sp>
        <p:nvSpPr>
          <p:cNvPr id="34819" name="Text Box 3"/>
          <p:cNvSpPr txBox="1">
            <a:spLocks noChangeArrowheads="1"/>
          </p:cNvSpPr>
          <p:nvPr/>
        </p:nvSpPr>
        <p:spPr bwMode="auto">
          <a:xfrm>
            <a:off x="35496" y="407988"/>
            <a:ext cx="91085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6000" dirty="0" err="1"/>
              <a:t>C’est</a:t>
            </a:r>
            <a:r>
              <a:rPr lang="en-GB" altLang="en-US" sz="6000" dirty="0"/>
              <a:t> un chat </a:t>
            </a:r>
            <a:r>
              <a:rPr lang="en-GB" altLang="en-US" sz="6000" dirty="0" err="1"/>
              <a:t>ou</a:t>
            </a:r>
            <a:r>
              <a:rPr lang="en-GB" altLang="en-US" sz="6000" dirty="0"/>
              <a:t> un </a:t>
            </a:r>
            <a:r>
              <a:rPr lang="en-GB" altLang="en-US" sz="6000" dirty="0" smtClean="0"/>
              <a:t>ours?</a:t>
            </a:r>
            <a:endParaRPr lang="en-GB" altLang="en-US" sz="6000" dirty="0"/>
          </a:p>
        </p:txBody>
      </p:sp>
      <p:pic>
        <p:nvPicPr>
          <p:cNvPr id="5"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87824" y="1988840"/>
            <a:ext cx="4077269" cy="2210108"/>
          </a:xfrm>
          <a:prstGeom prst="rect">
            <a:avLst/>
          </a:prstGeom>
        </p:spPr>
      </p:pic>
      <p:pic>
        <p:nvPicPr>
          <p:cNvPr id="2" name="15.2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8560" y="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5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15.23.2.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481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98" fill="hold"/>
                                        <p:tgtEl>
                                          <p:spTgt spid="2"/>
                                        </p:tgtEl>
                                      </p:cBhvr>
                                    </p:cmd>
                                  </p:childTnLst>
                                </p:cTn>
                              </p:par>
                            </p:childTnLst>
                          </p:cTn>
                        </p:par>
                      </p:childTnLst>
                    </p:cTn>
                  </p:par>
                </p:childTnLst>
              </p:cTn>
              <p:nextCondLst>
                <p:cond evt="onClick" delay="0">
                  <p:tgtEl>
                    <p:spTgt spid="34819"/>
                  </p:tgtEl>
                </p:cond>
              </p:nextCondLst>
            </p:seq>
          </p:childTnLst>
        </p:cTn>
      </p:par>
    </p:tnLst>
    <p:bldLst>
      <p:bldP spid="1986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1691680" y="4653136"/>
            <a:ext cx="51128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5400" dirty="0" err="1"/>
              <a:t>C’est</a:t>
            </a:r>
            <a:r>
              <a:rPr lang="en-GB" altLang="en-US" sz="5400" dirty="0"/>
              <a:t> un </a:t>
            </a:r>
            <a:r>
              <a:rPr lang="en-GB" altLang="en-US" sz="5400" dirty="0" err="1"/>
              <a:t>chien</a:t>
            </a:r>
            <a:r>
              <a:rPr lang="en-GB" altLang="en-US" sz="5400" dirty="0"/>
              <a:t>. </a:t>
            </a:r>
          </a:p>
        </p:txBody>
      </p:sp>
      <p:sp>
        <p:nvSpPr>
          <p:cNvPr id="35844" name="Text Box 4"/>
          <p:cNvSpPr txBox="1">
            <a:spLocks noChangeArrowheads="1"/>
          </p:cNvSpPr>
          <p:nvPr/>
        </p:nvSpPr>
        <p:spPr bwMode="auto">
          <a:xfrm>
            <a:off x="-180528" y="404813"/>
            <a:ext cx="92170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800" dirty="0" err="1"/>
              <a:t>C’est</a:t>
            </a:r>
            <a:r>
              <a:rPr lang="en-GB" altLang="en-US" sz="4800" dirty="0"/>
              <a:t> un mouton </a:t>
            </a:r>
            <a:r>
              <a:rPr lang="en-GB" altLang="en-US" sz="4800" dirty="0" err="1"/>
              <a:t>ou</a:t>
            </a:r>
            <a:r>
              <a:rPr lang="en-GB" altLang="en-US" sz="4800" dirty="0"/>
              <a:t> un </a:t>
            </a:r>
            <a:r>
              <a:rPr lang="en-GB" altLang="en-US" sz="4800" dirty="0" err="1" smtClean="0"/>
              <a:t>chien</a:t>
            </a:r>
            <a:r>
              <a:rPr lang="en-GB" altLang="en-US" sz="4800" dirty="0" smtClean="0"/>
              <a:t>?</a:t>
            </a:r>
            <a:endParaRPr lang="en-GB" altLang="en-US" sz="48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1088" y="1556792"/>
            <a:ext cx="3024336" cy="2903362"/>
          </a:xfrm>
          <a:prstGeom prst="rect">
            <a:avLst/>
          </a:prstGeom>
        </p:spPr>
      </p:pic>
      <p:pic>
        <p:nvPicPr>
          <p:cNvPr id="2" name="15.2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6272" y="24662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15.24.2.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584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77" fill="hold"/>
                                        <p:tgtEl>
                                          <p:spTgt spid="2"/>
                                        </p:tgtEl>
                                      </p:cBhvr>
                                    </p:cmd>
                                  </p:childTnLst>
                                </p:cTn>
                              </p:par>
                            </p:childTnLst>
                          </p:cTn>
                        </p:par>
                      </p:childTnLst>
                    </p:cTn>
                  </p:par>
                </p:childTnLst>
              </p:cTn>
              <p:nextCondLst>
                <p:cond evt="onClick" delay="0">
                  <p:tgtEl>
                    <p:spTgt spid="35844"/>
                  </p:tgtEl>
                </p:cond>
              </p:nextCondLst>
            </p:seq>
          </p:childTnLst>
        </p:cTn>
      </p:par>
    </p:tnLst>
    <p:bldLst>
      <p:bldP spid="1996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79512" y="404664"/>
            <a:ext cx="87849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800" dirty="0" err="1"/>
              <a:t>C’est</a:t>
            </a:r>
            <a:r>
              <a:rPr lang="en-GB" altLang="en-US" sz="4800" dirty="0"/>
              <a:t> un </a:t>
            </a:r>
            <a:r>
              <a:rPr lang="en-GB" altLang="en-US" sz="4800" dirty="0" err="1"/>
              <a:t>chien</a:t>
            </a:r>
            <a:r>
              <a:rPr lang="en-GB" altLang="en-US" sz="4800" dirty="0"/>
              <a:t> </a:t>
            </a:r>
            <a:r>
              <a:rPr lang="en-GB" altLang="en-US" sz="4800" dirty="0" err="1"/>
              <a:t>ou</a:t>
            </a:r>
            <a:r>
              <a:rPr lang="en-GB" altLang="en-US" sz="4800" dirty="0"/>
              <a:t> un </a:t>
            </a:r>
            <a:r>
              <a:rPr lang="en-GB" altLang="en-US" sz="4800" dirty="0" err="1" smtClean="0"/>
              <a:t>oiseau</a:t>
            </a:r>
            <a:r>
              <a:rPr lang="en-GB" altLang="en-US" sz="4800" dirty="0" smtClean="0"/>
              <a:t>?</a:t>
            </a:r>
            <a:endParaRPr lang="en-GB" altLang="en-US" sz="4800" dirty="0"/>
          </a:p>
        </p:txBody>
      </p:sp>
      <p:sp>
        <p:nvSpPr>
          <p:cNvPr id="200708" name="Text Box 4"/>
          <p:cNvSpPr txBox="1">
            <a:spLocks noChangeArrowheads="1"/>
          </p:cNvSpPr>
          <p:nvPr/>
        </p:nvSpPr>
        <p:spPr bwMode="auto">
          <a:xfrm>
            <a:off x="1475656" y="5423361"/>
            <a:ext cx="56886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5400" dirty="0" err="1"/>
              <a:t>C’est</a:t>
            </a:r>
            <a:r>
              <a:rPr lang="en-GB" altLang="en-US" sz="5400" dirty="0"/>
              <a:t> un </a:t>
            </a:r>
            <a:r>
              <a:rPr lang="en-GB" altLang="en-US" sz="5400" dirty="0" err="1"/>
              <a:t>oiseau</a:t>
            </a:r>
            <a:r>
              <a:rPr lang="en-GB" altLang="en-US" sz="5400" dirty="0"/>
              <a:t>. </a:t>
            </a:r>
          </a:p>
        </p:txBody>
      </p:sp>
      <p:pic>
        <p:nvPicPr>
          <p:cNvPr id="2" name="Picture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71800" y="1324218"/>
            <a:ext cx="3286584" cy="4010585"/>
          </a:xfrm>
          <a:prstGeom prst="rect">
            <a:avLst/>
          </a:prstGeom>
        </p:spPr>
      </p:pic>
      <p:pic>
        <p:nvPicPr>
          <p:cNvPr id="3" name="15.2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619" y="31578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0708">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15.25.2.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3686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68" fill="hold"/>
                                        <p:tgtEl>
                                          <p:spTgt spid="3"/>
                                        </p:tgtEl>
                                      </p:cBhvr>
                                    </p:cmd>
                                  </p:childTnLst>
                                </p:cTn>
                              </p:par>
                            </p:childTnLst>
                          </p:cTn>
                        </p:par>
                      </p:childTnLst>
                    </p:cTn>
                  </p:par>
                </p:childTnLst>
              </p:cTn>
              <p:nextCondLst>
                <p:cond evt="onClick" delay="0">
                  <p:tgtEl>
                    <p:spTgt spid="3686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Text Box 3"/>
          <p:cNvSpPr txBox="1">
            <a:spLocks noChangeArrowheads="1"/>
          </p:cNvSpPr>
          <p:nvPr/>
        </p:nvSpPr>
        <p:spPr bwMode="auto">
          <a:xfrm>
            <a:off x="2051720" y="4797152"/>
            <a:ext cx="43933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800" dirty="0" err="1"/>
              <a:t>C’est</a:t>
            </a:r>
            <a:r>
              <a:rPr lang="en-GB" altLang="en-US" sz="4800" dirty="0"/>
              <a:t> un ours. </a:t>
            </a:r>
          </a:p>
        </p:txBody>
      </p:sp>
      <p:sp>
        <p:nvSpPr>
          <p:cNvPr id="37892" name="Text Box 4"/>
          <p:cNvSpPr txBox="1">
            <a:spLocks noChangeArrowheads="1"/>
          </p:cNvSpPr>
          <p:nvPr/>
        </p:nvSpPr>
        <p:spPr bwMode="auto">
          <a:xfrm>
            <a:off x="269082" y="281006"/>
            <a:ext cx="85513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800" dirty="0" err="1"/>
              <a:t>C’est</a:t>
            </a:r>
            <a:r>
              <a:rPr lang="en-GB" altLang="en-US" sz="4800" dirty="0"/>
              <a:t> un ours </a:t>
            </a:r>
            <a:r>
              <a:rPr lang="en-GB" altLang="en-US" sz="4800" dirty="0" err="1"/>
              <a:t>ou</a:t>
            </a:r>
            <a:r>
              <a:rPr lang="en-GB" altLang="en-US" sz="4800" dirty="0"/>
              <a:t> un </a:t>
            </a:r>
            <a:r>
              <a:rPr lang="en-GB" altLang="en-US" sz="4800" dirty="0" smtClean="0"/>
              <a:t>mouton?</a:t>
            </a:r>
            <a:endParaRPr lang="en-GB" altLang="en-US" sz="48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1604" y="1258869"/>
            <a:ext cx="4226179" cy="3176678"/>
          </a:xfrm>
          <a:prstGeom prst="rect">
            <a:avLst/>
          </a:prstGeom>
        </p:spPr>
      </p:pic>
      <p:pic>
        <p:nvPicPr>
          <p:cNvPr id="3" name="15.2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0528" y="27103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15.26.2.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3789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46" fill="hold"/>
                                        <p:tgtEl>
                                          <p:spTgt spid="3"/>
                                        </p:tgtEl>
                                      </p:cBhvr>
                                    </p:cmd>
                                  </p:childTnLst>
                                </p:cTn>
                              </p:par>
                            </p:childTnLst>
                          </p:cTn>
                        </p:par>
                      </p:childTnLst>
                    </p:cTn>
                  </p:par>
                </p:childTnLst>
              </p:cTn>
              <p:nextCondLst>
                <p:cond evt="onClick" delay="0">
                  <p:tgtEl>
                    <p:spTgt spid="37892"/>
                  </p:tgtEl>
                </p:cond>
              </p:nextCondLst>
            </p:seq>
          </p:childTnLst>
        </p:cTn>
      </p:par>
    </p:tnLst>
    <p:bldLst>
      <p:bldP spid="2017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Text Box 3"/>
          <p:cNvSpPr txBox="1">
            <a:spLocks noChangeArrowheads="1"/>
          </p:cNvSpPr>
          <p:nvPr/>
        </p:nvSpPr>
        <p:spPr bwMode="auto">
          <a:xfrm>
            <a:off x="2195736" y="4732761"/>
            <a:ext cx="46612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800" dirty="0" err="1"/>
              <a:t>C’est</a:t>
            </a:r>
            <a:r>
              <a:rPr lang="en-GB" altLang="en-US" sz="4800" dirty="0"/>
              <a:t> un canard. </a:t>
            </a:r>
          </a:p>
        </p:txBody>
      </p:sp>
      <p:sp>
        <p:nvSpPr>
          <p:cNvPr id="38916" name="Text Box 4"/>
          <p:cNvSpPr txBox="1">
            <a:spLocks noChangeArrowheads="1"/>
          </p:cNvSpPr>
          <p:nvPr/>
        </p:nvSpPr>
        <p:spPr bwMode="auto">
          <a:xfrm>
            <a:off x="107504" y="407988"/>
            <a:ext cx="903649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400" dirty="0" err="1"/>
              <a:t>C’est</a:t>
            </a:r>
            <a:r>
              <a:rPr lang="en-GB" altLang="en-US" sz="4400" dirty="0"/>
              <a:t> </a:t>
            </a:r>
            <a:r>
              <a:rPr lang="en-GB" altLang="en-US" sz="4400" dirty="0" err="1"/>
              <a:t>une</a:t>
            </a:r>
            <a:r>
              <a:rPr lang="en-GB" altLang="en-US" sz="4400" dirty="0"/>
              <a:t> </a:t>
            </a:r>
            <a:r>
              <a:rPr lang="en-GB" altLang="en-US" sz="4400" dirty="0" err="1"/>
              <a:t>grenouille</a:t>
            </a:r>
            <a:r>
              <a:rPr lang="en-GB" altLang="en-US" sz="4400" dirty="0"/>
              <a:t> </a:t>
            </a:r>
            <a:r>
              <a:rPr lang="en-GB" altLang="en-US" sz="4400" dirty="0" err="1"/>
              <a:t>ou</a:t>
            </a:r>
            <a:r>
              <a:rPr lang="en-GB" altLang="en-US" sz="4400" dirty="0"/>
              <a:t> un </a:t>
            </a:r>
            <a:r>
              <a:rPr lang="en-GB" altLang="en-US" sz="4400" dirty="0" smtClean="0"/>
              <a:t>canard?</a:t>
            </a:r>
            <a:endParaRPr lang="en-GB" altLang="en-US" sz="4400"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808" y="1844824"/>
            <a:ext cx="3778841" cy="2512930"/>
          </a:xfrm>
          <a:prstGeom prst="rect">
            <a:avLst/>
          </a:prstGeom>
        </p:spPr>
      </p:pic>
      <p:pic>
        <p:nvPicPr>
          <p:cNvPr id="3" name="15.27.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800" y="10318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15.27.2.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3891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925" fill="hold"/>
                                        <p:tgtEl>
                                          <p:spTgt spid="3"/>
                                        </p:tgtEl>
                                      </p:cBhvr>
                                    </p:cmd>
                                  </p:childTnLst>
                                </p:cTn>
                              </p:par>
                            </p:childTnLst>
                          </p:cTn>
                        </p:par>
                      </p:childTnLst>
                    </p:cTn>
                  </p:par>
                </p:childTnLst>
              </p:cTn>
              <p:nextCondLst>
                <p:cond evt="onClick" delay="0">
                  <p:tgtEl>
                    <p:spTgt spid="38916"/>
                  </p:tgtEl>
                </p:cond>
              </p:nextCondLst>
            </p:seq>
          </p:childTnLst>
        </p:cTn>
      </p:par>
    </p:tnLst>
    <p:bldLst>
      <p:bldP spid="2027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7704" y="1628800"/>
            <a:ext cx="4668095" cy="4509120"/>
          </a:xfrm>
          <a:prstGeom prst="rect">
            <a:avLst/>
          </a:prstGeom>
        </p:spPr>
      </p:pic>
      <p:sp>
        <p:nvSpPr>
          <p:cNvPr id="203779" name="Text Box 3"/>
          <p:cNvSpPr txBox="1">
            <a:spLocks noChangeArrowheads="1"/>
          </p:cNvSpPr>
          <p:nvPr/>
        </p:nvSpPr>
        <p:spPr bwMode="auto">
          <a:xfrm>
            <a:off x="3492624" y="5445224"/>
            <a:ext cx="55438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800" dirty="0" err="1"/>
              <a:t>C’est</a:t>
            </a:r>
            <a:r>
              <a:rPr lang="en-GB" altLang="en-US" sz="4800" dirty="0"/>
              <a:t> un cheval. </a:t>
            </a:r>
          </a:p>
        </p:txBody>
      </p:sp>
      <p:sp>
        <p:nvSpPr>
          <p:cNvPr id="39940" name="Text Box 4"/>
          <p:cNvSpPr txBox="1">
            <a:spLocks noChangeArrowheads="1"/>
          </p:cNvSpPr>
          <p:nvPr/>
        </p:nvSpPr>
        <p:spPr bwMode="auto">
          <a:xfrm>
            <a:off x="-108520" y="476672"/>
            <a:ext cx="91450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5400" dirty="0" err="1"/>
              <a:t>C’est</a:t>
            </a:r>
            <a:r>
              <a:rPr lang="en-GB" altLang="en-US" sz="5400" dirty="0"/>
              <a:t> un cheval </a:t>
            </a:r>
            <a:r>
              <a:rPr lang="en-GB" altLang="en-US" sz="5400" dirty="0" err="1"/>
              <a:t>ou</a:t>
            </a:r>
            <a:r>
              <a:rPr lang="en-GB" altLang="en-US" sz="5400" dirty="0"/>
              <a:t> un chat ?</a:t>
            </a:r>
          </a:p>
        </p:txBody>
      </p:sp>
      <p:pic>
        <p:nvPicPr>
          <p:cNvPr id="3" name="15.28.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3320" y="-5692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15.28.2.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3994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72" fill="hold"/>
                                        <p:tgtEl>
                                          <p:spTgt spid="3"/>
                                        </p:tgtEl>
                                      </p:cBhvr>
                                    </p:cmd>
                                  </p:childTnLst>
                                </p:cTn>
                              </p:par>
                            </p:childTnLst>
                          </p:cTn>
                        </p:par>
                      </p:childTnLst>
                    </p:cTn>
                  </p:par>
                </p:childTnLst>
              </p:cTn>
              <p:nextCondLst>
                <p:cond evt="onClick" delay="0">
                  <p:tgtEl>
                    <p:spTgt spid="39940"/>
                  </p:tgtEl>
                </p:cond>
              </p:nextCondLst>
            </p:seq>
          </p:childTnLst>
        </p:cTn>
      </p:par>
    </p:tnLst>
    <p:bldLst>
      <p:bldP spid="2037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Text Box 3"/>
          <p:cNvSpPr txBox="1">
            <a:spLocks noChangeArrowheads="1"/>
          </p:cNvSpPr>
          <p:nvPr/>
        </p:nvSpPr>
        <p:spPr bwMode="auto">
          <a:xfrm>
            <a:off x="1619672" y="5344172"/>
            <a:ext cx="5778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400" dirty="0" err="1"/>
              <a:t>C’est</a:t>
            </a:r>
            <a:r>
              <a:rPr lang="en-GB" altLang="en-US" sz="4400" dirty="0"/>
              <a:t> </a:t>
            </a:r>
            <a:r>
              <a:rPr lang="en-GB" altLang="en-US" sz="4400" dirty="0" err="1"/>
              <a:t>une</a:t>
            </a:r>
            <a:r>
              <a:rPr lang="en-GB" altLang="en-US" sz="4400" dirty="0"/>
              <a:t> </a:t>
            </a:r>
            <a:r>
              <a:rPr lang="en-GB" altLang="en-US" sz="4400" dirty="0" err="1"/>
              <a:t>grenouille</a:t>
            </a:r>
            <a:r>
              <a:rPr lang="en-GB" altLang="en-US" sz="4400" dirty="0"/>
              <a:t>. </a:t>
            </a:r>
          </a:p>
        </p:txBody>
      </p:sp>
      <p:sp>
        <p:nvSpPr>
          <p:cNvPr id="40964" name="Text Box 4"/>
          <p:cNvSpPr txBox="1">
            <a:spLocks noChangeArrowheads="1"/>
          </p:cNvSpPr>
          <p:nvPr/>
        </p:nvSpPr>
        <p:spPr bwMode="auto">
          <a:xfrm>
            <a:off x="179512" y="260648"/>
            <a:ext cx="87849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400" dirty="0" err="1"/>
              <a:t>C’est</a:t>
            </a:r>
            <a:r>
              <a:rPr lang="en-GB" altLang="en-US" sz="4400" dirty="0"/>
              <a:t> </a:t>
            </a:r>
            <a:r>
              <a:rPr lang="en-GB" altLang="en-US" sz="4400" dirty="0" err="1"/>
              <a:t>une</a:t>
            </a:r>
            <a:r>
              <a:rPr lang="en-GB" altLang="en-US" sz="4400" dirty="0"/>
              <a:t> </a:t>
            </a:r>
            <a:r>
              <a:rPr lang="en-GB" altLang="en-US" sz="4400" dirty="0" err="1"/>
              <a:t>grenouille</a:t>
            </a:r>
            <a:r>
              <a:rPr lang="en-GB" altLang="en-US" sz="4400" dirty="0"/>
              <a:t> </a:t>
            </a:r>
            <a:r>
              <a:rPr lang="en-GB" altLang="en-US" sz="4400" dirty="0" err="1"/>
              <a:t>ou</a:t>
            </a:r>
            <a:r>
              <a:rPr lang="en-GB" altLang="en-US" sz="4400" dirty="0"/>
              <a:t> un ours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92" y="997676"/>
            <a:ext cx="4144899" cy="4194243"/>
          </a:xfrm>
          <a:prstGeom prst="rect">
            <a:avLst/>
          </a:prstGeom>
        </p:spPr>
      </p:pic>
      <p:pic>
        <p:nvPicPr>
          <p:cNvPr id="3" name="15.29.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4800" y="27785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0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15.29.2.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096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481" fill="hold"/>
                                        <p:tgtEl>
                                          <p:spTgt spid="3"/>
                                        </p:tgtEl>
                                      </p:cBhvr>
                                    </p:cmd>
                                  </p:childTnLst>
                                </p:cTn>
                              </p:par>
                            </p:childTnLst>
                          </p:cTn>
                        </p:par>
                      </p:childTnLst>
                    </p:cTn>
                  </p:par>
                </p:childTnLst>
              </p:cTn>
              <p:nextCondLst>
                <p:cond evt="onClick" delay="0">
                  <p:tgtEl>
                    <p:spTgt spid="40964"/>
                  </p:tgtEl>
                </p:cond>
              </p:nextCondLst>
            </p:seq>
          </p:childTnLst>
        </p:cTn>
      </p:par>
    </p:tnLst>
    <p:bldLst>
      <p:bldP spid="2048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13" name="Rectangle 5"/>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t>un </a:t>
            </a:r>
            <a:r>
              <a:rPr lang="en-GB" altLang="en-US" sz="4800" dirty="0" err="1"/>
              <a:t>chien</a:t>
            </a:r>
            <a:r>
              <a:rPr lang="en-GB" altLang="en-US" sz="4800" dirty="0"/>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1628800"/>
            <a:ext cx="3024336" cy="2903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ipe(left)">
                                      <p:cBhvr>
                                        <p:cTn id="7" dur="500"/>
                                        <p:tgtEl>
                                          <p:spTgt spid="17413"/>
                                        </p:tgtEl>
                                      </p:cBhvr>
                                    </p:animEffect>
                                  </p:childTnLst>
                                  <p:subTnLst>
                                    <p:audio>
                                      <p:cMediaNode>
                                        <p:cTn display="0" masterRel="sameClick">
                                          <p:stCondLst>
                                            <p:cond evt="begin" delay="0">
                                              <p:tn val="5"/>
                                            </p:cond>
                                          </p:stCondLst>
                                          <p:endCondLst>
                                            <p:cond evt="onStopAudio" delay="0">
                                              <p:tgtEl>
                                                <p:sldTgt/>
                                              </p:tgtEl>
                                            </p:cond>
                                          </p:endCondLst>
                                        </p:cTn>
                                        <p:tgtEl>
                                          <p:sndTgt r:embed="rId3" name="15_un_chi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Text Box 3"/>
          <p:cNvSpPr txBox="1">
            <a:spLocks noChangeArrowheads="1"/>
          </p:cNvSpPr>
          <p:nvPr/>
        </p:nvSpPr>
        <p:spPr bwMode="auto">
          <a:xfrm>
            <a:off x="1475656" y="4869160"/>
            <a:ext cx="5833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800" dirty="0" err="1"/>
              <a:t>C’est</a:t>
            </a:r>
            <a:r>
              <a:rPr lang="en-GB" altLang="en-US" sz="4800" dirty="0"/>
              <a:t> un mouton. </a:t>
            </a:r>
          </a:p>
        </p:txBody>
      </p:sp>
      <p:sp>
        <p:nvSpPr>
          <p:cNvPr id="41988" name="Text Box 4"/>
          <p:cNvSpPr txBox="1">
            <a:spLocks noChangeArrowheads="1"/>
          </p:cNvSpPr>
          <p:nvPr/>
        </p:nvSpPr>
        <p:spPr bwMode="auto">
          <a:xfrm>
            <a:off x="146137" y="620688"/>
            <a:ext cx="88903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400" dirty="0" err="1"/>
              <a:t>C’est</a:t>
            </a:r>
            <a:r>
              <a:rPr lang="en-GB" altLang="en-US" sz="4400" dirty="0"/>
              <a:t> un mouton </a:t>
            </a:r>
            <a:r>
              <a:rPr lang="en-GB" altLang="en-US" sz="4400" dirty="0" err="1"/>
              <a:t>ou</a:t>
            </a:r>
            <a:r>
              <a:rPr lang="en-GB" altLang="en-US" sz="4400" dirty="0"/>
              <a:t> un </a:t>
            </a:r>
            <a:r>
              <a:rPr lang="en-GB" altLang="en-US" sz="4400" dirty="0" err="1"/>
              <a:t>poisson</a:t>
            </a:r>
            <a:r>
              <a:rPr lang="en-GB" altLang="en-US" sz="4400" dirty="0"/>
              <a:t> ?</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19057"/>
          <a:stretch/>
        </p:blipFill>
        <p:spPr>
          <a:xfrm>
            <a:off x="2944456" y="1531853"/>
            <a:ext cx="3181863" cy="3125122"/>
          </a:xfrm>
          <a:prstGeom prst="rect">
            <a:avLst/>
          </a:prstGeom>
        </p:spPr>
      </p:pic>
      <p:pic>
        <p:nvPicPr>
          <p:cNvPr id="3" name="15.3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520" y="1108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15.30.2.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198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586" fill="hold"/>
                                        <p:tgtEl>
                                          <p:spTgt spid="3"/>
                                        </p:tgtEl>
                                      </p:cBhvr>
                                    </p:cmd>
                                  </p:childTnLst>
                                </p:cTn>
                              </p:par>
                            </p:childTnLst>
                          </p:cTn>
                        </p:par>
                      </p:childTnLst>
                    </p:cTn>
                  </p:par>
                </p:childTnLst>
              </p:cTn>
              <p:nextCondLst>
                <p:cond evt="onClick" delay="0">
                  <p:tgtEl>
                    <p:spTgt spid="41988"/>
                  </p:tgtEl>
                </p:cond>
              </p:nextCondLst>
            </p:seq>
          </p:childTnLst>
        </p:cTn>
      </p:par>
    </p:tnLst>
    <p:bldLst>
      <p:bldP spid="2058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hlinkClick r:id="" action="ppaction://noaction">
              <a:snd r:embed="rId3" name="15.31_Bataille.wav"/>
            </a:hlinkClick>
          </p:cNvPr>
          <p:cNvSpPr txBox="1">
            <a:spLocks noChangeArrowheads="1"/>
          </p:cNvSpPr>
          <p:nvPr/>
        </p:nvSpPr>
        <p:spPr bwMode="auto">
          <a:xfrm>
            <a:off x="1763688" y="2132856"/>
            <a:ext cx="547181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8000" b="1" dirty="0" smtClean="0">
                <a:latin typeface="Andy"/>
                <a:ea typeface="Dotum" panose="020B0600000101010101" pitchFamily="34" charset="-127"/>
              </a:rPr>
              <a:t>BATAILLE!</a:t>
            </a:r>
            <a:endParaRPr lang="en-GB" altLang="en-US" sz="8000" b="1" dirty="0">
              <a:latin typeface="Andy"/>
              <a:ea typeface="Dotum" panose="020B0600000101010101" pitchFamily="34" charset="-127"/>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059"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7877" name="Rectangle 5">
            <a:hlinkClick r:id="" action="ppaction://noaction">
              <a:snd r:embed="rId4" name="pato.wav"/>
            </a:hlinkClick>
          </p:cNvPr>
          <p:cNvSpPr>
            <a:spLocks noChangeArrowheads="1"/>
          </p:cNvSpPr>
          <p:nvPr/>
        </p:nvSpPr>
        <p:spPr bwMode="auto">
          <a:xfrm>
            <a:off x="5364163" y="3068638"/>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t>un </a:t>
            </a:r>
            <a:r>
              <a:rPr lang="en-GB" altLang="en-US" sz="4800" dirty="0" err="1"/>
              <a:t>chien</a:t>
            </a:r>
            <a:endParaRPr lang="en-GB" altLang="en-US" sz="4800"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3280" y="2271230"/>
            <a:ext cx="2240608" cy="2150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7877"/>
                                        </p:tgtEl>
                                        <p:attrNameLst>
                                          <p:attrName>style.visibility</p:attrName>
                                        </p:attrNameLst>
                                      </p:cBhvr>
                                      <p:to>
                                        <p:strVal val="visible"/>
                                      </p:to>
                                    </p:set>
                                    <p:animEffect transition="in" filter="wipe(left)">
                                      <p:cBhvr>
                                        <p:cTn id="7" dur="500"/>
                                        <p:tgtEl>
                                          <p:spTgt spid="207877"/>
                                        </p:tgtEl>
                                      </p:cBhvr>
                                    </p:animEffect>
                                  </p:childTnLst>
                                  <p:subTnLst>
                                    <p:audio>
                                      <p:cMediaNode>
                                        <p:cTn display="0" masterRel="sameClick">
                                          <p:stCondLst>
                                            <p:cond evt="begin" delay="0">
                                              <p:tn val="5"/>
                                            </p:cond>
                                          </p:stCondLst>
                                          <p:endCondLst>
                                            <p:cond evt="onStopAudio" delay="0">
                                              <p:tgtEl>
                                                <p:sldTgt/>
                                              </p:tgtEl>
                                            </p:cond>
                                          </p:endCondLst>
                                        </p:cTn>
                                        <p:tgtEl>
                                          <p:sndTgt r:embed="rId3" name="15_un_chi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6083"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8901" name="Rectangle 5">
            <a:hlinkClick r:id="" action="ppaction://noaction">
              <a:snd r:embed="rId3" name="caballo.wav"/>
            </a:hlinkClick>
          </p:cNvPr>
          <p:cNvSpPr>
            <a:spLocks noChangeArrowheads="1"/>
          </p:cNvSpPr>
          <p:nvPr/>
        </p:nvSpPr>
        <p:spPr bwMode="auto">
          <a:xfrm>
            <a:off x="5364163" y="3068638"/>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400"/>
              <a:t>un cheval </a:t>
            </a:r>
          </a:p>
        </p:txBody>
      </p:sp>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421" y="1769331"/>
            <a:ext cx="2910931" cy="28117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1"/>
                                        </p:tgtEl>
                                        <p:attrNameLst>
                                          <p:attrName>style.visibility</p:attrName>
                                        </p:attrNameLst>
                                      </p:cBhvr>
                                      <p:to>
                                        <p:strVal val="visible"/>
                                      </p:to>
                                    </p:set>
                                    <p:animEffect transition="in" filter="wipe(left)">
                                      <p:cBhvr>
                                        <p:cTn id="7" dur="500"/>
                                        <p:tgtEl>
                                          <p:spTgt spid="208901"/>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chev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07" name="AutoShape 3"/>
          <p:cNvSpPr>
            <a:spLocks noChangeArrowheads="1"/>
          </p:cNvSpPr>
          <p:nvPr/>
        </p:nvSpPr>
        <p:spPr bwMode="auto">
          <a:xfrm>
            <a:off x="5292725" y="1270000"/>
            <a:ext cx="3024188" cy="4246563"/>
          </a:xfrm>
          <a:prstGeom prst="roundRect">
            <a:avLst>
              <a:gd name="adj" fmla="val 16667"/>
            </a:avLst>
          </a:prstGeom>
          <a:solidFill>
            <a:srgbClr val="FF0000"/>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9925" name="Rectangle 5">
            <a:hlinkClick r:id="" action="ppaction://noaction">
              <a:snd r:embed="rId4" name="rana.wav"/>
            </a:hlinkClick>
          </p:cNvPr>
          <p:cNvSpPr>
            <a:spLocks noChangeArrowheads="1"/>
          </p:cNvSpPr>
          <p:nvPr/>
        </p:nvSpPr>
        <p:spPr bwMode="auto">
          <a:xfrm>
            <a:off x="5364163" y="3040063"/>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err="1" smtClean="0"/>
              <a:t>une</a:t>
            </a:r>
            <a:r>
              <a:rPr lang="en-GB" altLang="en-US" dirty="0" smtClean="0"/>
              <a:t> </a:t>
            </a:r>
            <a:r>
              <a:rPr lang="en-GB" altLang="en-US" dirty="0" err="1"/>
              <a:t>grenouille</a:t>
            </a:r>
            <a:endParaRPr lang="en-GB" alt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088" y="2204864"/>
            <a:ext cx="2676030" cy="2707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25"/>
                                        </p:tgtEl>
                                        <p:attrNameLst>
                                          <p:attrName>style.visibility</p:attrName>
                                        </p:attrNameLst>
                                      </p:cBhvr>
                                      <p:to>
                                        <p:strVal val="visible"/>
                                      </p:to>
                                    </p:set>
                                    <p:animEffect transition="in" filter="wipe(left)">
                                      <p:cBhvr>
                                        <p:cTn id="7" dur="500"/>
                                        <p:tgtEl>
                                          <p:spTgt spid="209925"/>
                                        </p:tgtEl>
                                      </p:cBhvr>
                                    </p:animEffect>
                                  </p:childTnLst>
                                  <p:subTnLst>
                                    <p:audio>
                                      <p:cMediaNode>
                                        <p:cTn display="0" masterRel="sameClick">
                                          <p:stCondLst>
                                            <p:cond evt="begin" delay="0">
                                              <p:tn val="5"/>
                                            </p:cond>
                                          </p:stCondLst>
                                          <p:endCondLst>
                                            <p:cond evt="onStopAudio" delay="0">
                                              <p:tgtEl>
                                                <p:sldTgt/>
                                              </p:tgtEl>
                                            </p:cond>
                                          </p:endCondLst>
                                        </p:cTn>
                                        <p:tgtEl>
                                          <p:sndTgt r:embed="rId3" name="15_une_grenouil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31"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0949" name="Rectangle 5">
            <a:hlinkClick r:id="" action="ppaction://noaction">
              <a:snd r:embed="rId3" name="pajaro.wav"/>
            </a:hlinkClick>
          </p:cNvPr>
          <p:cNvSpPr>
            <a:spLocks noChangeArrowheads="1"/>
          </p:cNvSpPr>
          <p:nvPr/>
        </p:nvSpPr>
        <p:spPr bwMode="auto">
          <a:xfrm>
            <a:off x="5364163" y="3068638"/>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t>un ours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11" y="2602636"/>
            <a:ext cx="2373105" cy="1578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animEffect transition="in" filter="wipe(left)">
                                      <p:cBhvr>
                                        <p:cTn id="7" dur="500"/>
                                        <p:tgtEl>
                                          <p:spTgt spid="210949"/>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our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9155"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1973" name="Rectangle 5">
            <a:hlinkClick r:id="" action="ppaction://noaction">
              <a:snd r:embed="rId3" name="oso.wav"/>
            </a:hlinkClick>
          </p:cNvPr>
          <p:cNvSpPr>
            <a:spLocks noChangeArrowheads="1"/>
          </p:cNvSpPr>
          <p:nvPr/>
        </p:nvSpPr>
        <p:spPr bwMode="auto">
          <a:xfrm>
            <a:off x="5364163" y="3068638"/>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t>un </a:t>
            </a:r>
            <a:r>
              <a:rPr lang="en-GB" altLang="en-US" sz="4800" dirty="0" err="1"/>
              <a:t>oiseau</a:t>
            </a:r>
            <a:r>
              <a:rPr lang="en-GB" altLang="en-US" sz="4800" dirty="0"/>
              <a:t> </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608" y="1423707"/>
            <a:ext cx="2764462" cy="3373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1973"/>
                                        </p:tgtEl>
                                        <p:attrNameLst>
                                          <p:attrName>style.visibility</p:attrName>
                                        </p:attrNameLst>
                                      </p:cBhvr>
                                      <p:to>
                                        <p:strVal val="visible"/>
                                      </p:to>
                                    </p:set>
                                    <p:animEffect transition="in" filter="wipe(left)">
                                      <p:cBhvr>
                                        <p:cTn id="7" dur="500"/>
                                        <p:tgtEl>
                                          <p:spTgt spid="211973"/>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oisea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0180" name="AutoShape 4"/>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2997" name="Rectangle 5">
            <a:hlinkClick r:id="" action="ppaction://noaction">
              <a:snd r:embed="rId3" name="gato.wav"/>
            </a:hlinkClick>
          </p:cNvPr>
          <p:cNvSpPr>
            <a:spLocks noChangeArrowheads="1"/>
          </p:cNvSpPr>
          <p:nvPr/>
        </p:nvSpPr>
        <p:spPr bwMode="auto">
          <a:xfrm>
            <a:off x="5364163" y="2995613"/>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chien </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6350" y="2636912"/>
            <a:ext cx="3118755" cy="1690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2997"/>
                                        </p:tgtEl>
                                        <p:attrNameLst>
                                          <p:attrName>style.visibility</p:attrName>
                                        </p:attrNameLst>
                                      </p:cBhvr>
                                      <p:to>
                                        <p:strVal val="visible"/>
                                      </p:to>
                                    </p:set>
                                    <p:animEffect transition="in" filter="wipe(left)">
                                      <p:cBhvr>
                                        <p:cTn id="7" dur="500"/>
                                        <p:tgtEl>
                                          <p:spTgt spid="212997"/>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chi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03"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4021" name="Rectangle 5">
            <a:hlinkClick r:id="" action="ppaction://noaction">
              <a:snd r:embed="rId3" name="pato.wav"/>
            </a:hlinkClick>
          </p:cNvPr>
          <p:cNvSpPr>
            <a:spLocks noChangeArrowheads="1"/>
          </p:cNvSpPr>
          <p:nvPr/>
        </p:nvSpPr>
        <p:spPr bwMode="auto">
          <a:xfrm>
            <a:off x="5364163" y="3040063"/>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smtClean="0"/>
              <a:t>un </a:t>
            </a:r>
            <a:r>
              <a:rPr lang="en-GB" altLang="en-US" sz="4800" dirty="0"/>
              <a:t>canard</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2564904"/>
            <a:ext cx="2081224" cy="2088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4021"/>
                                        </p:tgtEl>
                                        <p:attrNameLst>
                                          <p:attrName>style.visibility</p:attrName>
                                        </p:attrNameLst>
                                      </p:cBhvr>
                                      <p:to>
                                        <p:strVal val="visible"/>
                                      </p:to>
                                    </p:set>
                                    <p:animEffect transition="in" filter="wipe(left)">
                                      <p:cBhvr>
                                        <p:cTn id="7" dur="500"/>
                                        <p:tgtEl>
                                          <p:spTgt spid="214021"/>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canar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2227" name="AutoShape 3"/>
          <p:cNvSpPr>
            <a:spLocks noChangeArrowheads="1"/>
          </p:cNvSpPr>
          <p:nvPr/>
        </p:nvSpPr>
        <p:spPr bwMode="auto">
          <a:xfrm>
            <a:off x="5292725" y="1270000"/>
            <a:ext cx="3024188" cy="4246563"/>
          </a:xfrm>
          <a:prstGeom prst="roundRect">
            <a:avLst>
              <a:gd name="adj" fmla="val 16667"/>
            </a:avLst>
          </a:prstGeom>
          <a:solidFill>
            <a:srgbClr val="3333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045" name="Rectangle 5">
            <a:hlinkClick r:id="" action="ppaction://noaction">
              <a:snd r:embed="rId3" name="perro.wav"/>
            </a:hlinkClick>
          </p:cNvPr>
          <p:cNvSpPr>
            <a:spLocks noChangeArrowheads="1"/>
          </p:cNvSpPr>
          <p:nvPr/>
        </p:nvSpPr>
        <p:spPr bwMode="auto">
          <a:xfrm>
            <a:off x="5364163" y="3054350"/>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ours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067" y="2327248"/>
            <a:ext cx="2832228" cy="21288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45"/>
                                        </p:tgtEl>
                                        <p:attrNameLst>
                                          <p:attrName>style.visibility</p:attrName>
                                        </p:attrNameLst>
                                      </p:cBhvr>
                                      <p:to>
                                        <p:strVal val="visible"/>
                                      </p:to>
                                    </p:set>
                                    <p:animEffect transition="in" filter="wipe(left)">
                                      <p:cBhvr>
                                        <p:cTn id="7" dur="500"/>
                                        <p:tgtEl>
                                          <p:spTgt spid="215045"/>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our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9460" name="Rectangle 4"/>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t>un </a:t>
            </a:r>
            <a:r>
              <a:rPr lang="en-GB" altLang="en-US" sz="4800" dirty="0" err="1"/>
              <a:t>poisson</a:t>
            </a:r>
            <a:r>
              <a:rPr lang="en-GB" altLang="en-US" sz="4800"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1700808"/>
            <a:ext cx="2735926" cy="2745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left)">
                                      <p:cBhvr>
                                        <p:cTn id="7" dur="500"/>
                                        <p:tgtEl>
                                          <p:spTgt spid="19460"/>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poiss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3251"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6069" name="Rectangle 5">
            <a:hlinkClick r:id="" action="ppaction://noaction">
              <a:snd r:embed="rId3" name="pez.wav"/>
            </a:hlinkClick>
          </p:cNvPr>
          <p:cNvSpPr>
            <a:spLocks noChangeArrowheads="1"/>
          </p:cNvSpPr>
          <p:nvPr/>
        </p:nvSpPr>
        <p:spPr bwMode="auto">
          <a:xfrm>
            <a:off x="5364163" y="3040063"/>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400" dirty="0"/>
              <a:t>un </a:t>
            </a:r>
            <a:r>
              <a:rPr lang="en-GB" altLang="en-US" sz="4400" dirty="0" err="1"/>
              <a:t>poisson</a:t>
            </a:r>
            <a:r>
              <a:rPr lang="en-GB" altLang="en-US" sz="4400" dirty="0"/>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2564904"/>
            <a:ext cx="2081224" cy="2088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6069"/>
                                        </p:tgtEl>
                                        <p:attrNameLst>
                                          <p:attrName>style.visibility</p:attrName>
                                        </p:attrNameLst>
                                      </p:cBhvr>
                                      <p:to>
                                        <p:strVal val="visible"/>
                                      </p:to>
                                    </p:set>
                                    <p:animEffect transition="in" filter="wipe(left)">
                                      <p:cBhvr>
                                        <p:cTn id="7" dur="500"/>
                                        <p:tgtEl>
                                          <p:spTgt spid="216069"/>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poiss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275"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7093" name="Rectangle 5">
            <a:hlinkClick r:id="" action="ppaction://noaction">
              <a:snd r:embed="rId3" name="perro.wav"/>
            </a:hlinkClick>
          </p:cNvPr>
          <p:cNvSpPr>
            <a:spLocks noChangeArrowheads="1"/>
          </p:cNvSpPr>
          <p:nvPr/>
        </p:nvSpPr>
        <p:spPr bwMode="auto">
          <a:xfrm>
            <a:off x="5364163" y="3040063"/>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cheval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2348880"/>
            <a:ext cx="2325573" cy="2232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7093"/>
                                        </p:tgtEl>
                                        <p:attrNameLst>
                                          <p:attrName>style.visibility</p:attrName>
                                        </p:attrNameLst>
                                      </p:cBhvr>
                                      <p:to>
                                        <p:strVal val="visible"/>
                                      </p:to>
                                    </p:set>
                                    <p:animEffect transition="in" filter="wipe(left)">
                                      <p:cBhvr>
                                        <p:cTn id="7" dur="500"/>
                                        <p:tgtEl>
                                          <p:spTgt spid="217093"/>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chev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5299" name="AutoShape 3"/>
          <p:cNvSpPr>
            <a:spLocks noChangeArrowheads="1"/>
          </p:cNvSpPr>
          <p:nvPr/>
        </p:nvSpPr>
        <p:spPr bwMode="auto">
          <a:xfrm>
            <a:off x="5292725" y="1270000"/>
            <a:ext cx="3024188" cy="4246563"/>
          </a:xfrm>
          <a:prstGeom prst="roundRect">
            <a:avLst>
              <a:gd name="adj" fmla="val 16667"/>
            </a:avLst>
          </a:prstGeom>
          <a:solidFill>
            <a:srgbClr val="FF0000"/>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8117" name="Rectangle 5">
            <a:hlinkClick r:id="" action="ppaction://noaction">
              <a:snd r:embed="rId3" name="oveja.wav"/>
            </a:hlinkClick>
          </p:cNvPr>
          <p:cNvSpPr>
            <a:spLocks noChangeArrowheads="1"/>
          </p:cNvSpPr>
          <p:nvPr/>
        </p:nvSpPr>
        <p:spPr bwMode="auto">
          <a:xfrm>
            <a:off x="5364163" y="2924175"/>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err="1" smtClean="0"/>
              <a:t>une</a:t>
            </a:r>
            <a:r>
              <a:rPr lang="en-GB" altLang="en-US" dirty="0" smtClean="0"/>
              <a:t> </a:t>
            </a:r>
            <a:r>
              <a:rPr lang="en-GB" altLang="en-US" dirty="0" err="1"/>
              <a:t>grenouille</a:t>
            </a:r>
            <a:endParaRPr lang="en-GB" alt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152" y="2060848"/>
            <a:ext cx="2784057" cy="2817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8117"/>
                                        </p:tgtEl>
                                        <p:attrNameLst>
                                          <p:attrName>style.visibility</p:attrName>
                                        </p:attrNameLst>
                                      </p:cBhvr>
                                      <p:to>
                                        <p:strVal val="visible"/>
                                      </p:to>
                                    </p:set>
                                    <p:animEffect transition="in" filter="wipe(left)">
                                      <p:cBhvr>
                                        <p:cTn id="7" dur="500"/>
                                        <p:tgtEl>
                                          <p:spTgt spid="218117"/>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e_grenouil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324" name="AutoShape 4"/>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9141" name="Rectangle 5">
            <a:hlinkClick r:id="" action="ppaction://noaction">
              <a:snd r:embed="rId3" name="caballo.wav"/>
            </a:hlinkClick>
          </p:cNvPr>
          <p:cNvSpPr>
            <a:spLocks noChangeArrowheads="1"/>
          </p:cNvSpPr>
          <p:nvPr/>
        </p:nvSpPr>
        <p:spPr bwMode="auto">
          <a:xfrm>
            <a:off x="5364163" y="3068638"/>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400"/>
              <a:t>un cheval </a:t>
            </a:r>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6350" y="2636912"/>
            <a:ext cx="3118755" cy="1690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9141"/>
                                        </p:tgtEl>
                                        <p:attrNameLst>
                                          <p:attrName>style.visibility</p:attrName>
                                        </p:attrNameLst>
                                      </p:cBhvr>
                                      <p:to>
                                        <p:strVal val="visible"/>
                                      </p:to>
                                    </p:set>
                                    <p:animEffect transition="in" filter="wipe(left)">
                                      <p:cBhvr>
                                        <p:cTn id="7" dur="500"/>
                                        <p:tgtEl>
                                          <p:spTgt spid="219141"/>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chev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7347"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0165" name="Rectangle 5">
            <a:hlinkClick r:id="" action="ppaction://noaction">
              <a:snd r:embed="rId3" name="pato.wav"/>
            </a:hlinkClick>
          </p:cNvPr>
          <p:cNvSpPr>
            <a:spLocks noChangeArrowheads="1"/>
          </p:cNvSpPr>
          <p:nvPr/>
        </p:nvSpPr>
        <p:spPr bwMode="auto">
          <a:xfrm>
            <a:off x="5364163" y="3040063"/>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canard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11" y="2602636"/>
            <a:ext cx="2373105" cy="1578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0165"/>
                                        </p:tgtEl>
                                        <p:attrNameLst>
                                          <p:attrName>style.visibility</p:attrName>
                                        </p:attrNameLst>
                                      </p:cBhvr>
                                      <p:to>
                                        <p:strVal val="visible"/>
                                      </p:to>
                                    </p:set>
                                    <p:animEffect transition="in" filter="wipe(left)">
                                      <p:cBhvr>
                                        <p:cTn id="7" dur="500"/>
                                        <p:tgtEl>
                                          <p:spTgt spid="220165"/>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canar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8371"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1189" name="Rectangle 5">
            <a:hlinkClick r:id="" action="ppaction://noaction">
              <a:snd r:embed="rId3" name="gato.wav"/>
            </a:hlinkClick>
          </p:cNvPr>
          <p:cNvSpPr>
            <a:spLocks noChangeArrowheads="1"/>
          </p:cNvSpPr>
          <p:nvPr/>
        </p:nvSpPr>
        <p:spPr bwMode="auto">
          <a:xfrm>
            <a:off x="5364163" y="3025775"/>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t>un chat</a:t>
            </a:r>
          </a:p>
        </p:txBody>
      </p:sp>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421" y="1769331"/>
            <a:ext cx="2910931" cy="28117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1189"/>
                                        </p:tgtEl>
                                        <p:attrNameLst>
                                          <p:attrName>style.visibility</p:attrName>
                                        </p:attrNameLst>
                                      </p:cBhvr>
                                      <p:to>
                                        <p:strVal val="visible"/>
                                      </p:to>
                                    </p:set>
                                    <p:animEffect transition="in" filter="wipe(left)">
                                      <p:cBhvr>
                                        <p:cTn id="7" dur="500"/>
                                        <p:tgtEl>
                                          <p:spTgt spid="221189"/>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ch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9395" name="AutoShape 3"/>
          <p:cNvSpPr>
            <a:spLocks noChangeArrowheads="1"/>
          </p:cNvSpPr>
          <p:nvPr/>
        </p:nvSpPr>
        <p:spPr bwMode="auto">
          <a:xfrm>
            <a:off x="5292725" y="1270000"/>
            <a:ext cx="3024188" cy="4246563"/>
          </a:xfrm>
          <a:prstGeom prst="roundRect">
            <a:avLst>
              <a:gd name="adj" fmla="val 16667"/>
            </a:avLst>
          </a:prstGeom>
          <a:solidFill>
            <a:srgbClr val="FF0000"/>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2213" name="Rectangle 5">
            <a:hlinkClick r:id="" action="ppaction://noaction">
              <a:snd r:embed="rId3" name="rana.wav"/>
            </a:hlinkClick>
          </p:cNvPr>
          <p:cNvSpPr>
            <a:spLocks noChangeArrowheads="1"/>
          </p:cNvSpPr>
          <p:nvPr/>
        </p:nvSpPr>
        <p:spPr bwMode="auto">
          <a:xfrm>
            <a:off x="5364163" y="3068638"/>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dirty="0" err="1" smtClean="0"/>
              <a:t>une</a:t>
            </a:r>
            <a:r>
              <a:rPr lang="en-GB" altLang="en-US" dirty="0" smtClean="0"/>
              <a:t> </a:t>
            </a:r>
            <a:r>
              <a:rPr lang="en-GB" altLang="en-US" dirty="0" err="1"/>
              <a:t>grenouille</a:t>
            </a:r>
            <a:r>
              <a:rPr lang="en-GB" altLang="en-US" dirty="0"/>
              <a:t> </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19057"/>
          <a:stretch/>
        </p:blipFill>
        <p:spPr>
          <a:xfrm>
            <a:off x="971600" y="1988840"/>
            <a:ext cx="2566039" cy="2520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2213"/>
                                        </p:tgtEl>
                                        <p:attrNameLst>
                                          <p:attrName>style.visibility</p:attrName>
                                        </p:attrNameLst>
                                      </p:cBhvr>
                                      <p:to>
                                        <p:strVal val="visible"/>
                                      </p:to>
                                    </p:set>
                                    <p:animEffect transition="in" filter="wipe(left)">
                                      <p:cBhvr>
                                        <p:cTn id="7" dur="500"/>
                                        <p:tgtEl>
                                          <p:spTgt spid="222213"/>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e_grenouil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0419" name="AutoShape 3"/>
          <p:cNvSpPr>
            <a:spLocks noChangeArrowheads="1"/>
          </p:cNvSpPr>
          <p:nvPr/>
        </p:nvSpPr>
        <p:spPr bwMode="auto">
          <a:xfrm>
            <a:off x="5292725" y="1270000"/>
            <a:ext cx="3024188" cy="4246563"/>
          </a:xfrm>
          <a:prstGeom prst="roundRect">
            <a:avLst>
              <a:gd name="adj" fmla="val 16667"/>
            </a:avLst>
          </a:prstGeom>
          <a:solidFill>
            <a:srgbClr val="0000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3237" name="Rectangle 5">
            <a:hlinkClick r:id="" action="ppaction://noaction">
              <a:snd r:embed="rId3" name="pajaro.wav"/>
            </a:hlinkClick>
          </p:cNvPr>
          <p:cNvSpPr>
            <a:spLocks noChangeArrowheads="1"/>
          </p:cNvSpPr>
          <p:nvPr/>
        </p:nvSpPr>
        <p:spPr bwMode="auto">
          <a:xfrm>
            <a:off x="5364163" y="3040063"/>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t>un </a:t>
            </a:r>
            <a:r>
              <a:rPr lang="en-GB" altLang="en-US" sz="4800" dirty="0" err="1"/>
              <a:t>oiseau</a:t>
            </a:r>
            <a:r>
              <a:rPr lang="en-GB" altLang="en-US" sz="4800" dirty="0"/>
              <a:t> </a:t>
            </a:r>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608" y="1423707"/>
            <a:ext cx="2764462" cy="3373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3237"/>
                                        </p:tgtEl>
                                        <p:attrNameLst>
                                          <p:attrName>style.visibility</p:attrName>
                                        </p:attrNameLst>
                                      </p:cBhvr>
                                      <p:to>
                                        <p:strVal val="visible"/>
                                      </p:to>
                                    </p:set>
                                    <p:animEffect transition="in" filter="wipe(left)">
                                      <p:cBhvr>
                                        <p:cTn id="7" dur="500"/>
                                        <p:tgtEl>
                                          <p:spTgt spid="223237"/>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oisea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827088" y="1268413"/>
            <a:ext cx="3024187" cy="4246562"/>
          </a:xfrm>
          <a:prstGeom prst="roundRect">
            <a:avLst>
              <a:gd name="adj" fmla="val 16667"/>
            </a:avLst>
          </a:prstGeom>
          <a:solidFill>
            <a:schemeClr val="bg1"/>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443" name="AutoShape 3"/>
          <p:cNvSpPr>
            <a:spLocks noChangeArrowheads="1"/>
          </p:cNvSpPr>
          <p:nvPr/>
        </p:nvSpPr>
        <p:spPr bwMode="auto">
          <a:xfrm>
            <a:off x="5292725" y="1270000"/>
            <a:ext cx="3024188" cy="4246563"/>
          </a:xfrm>
          <a:prstGeom prst="roundRect">
            <a:avLst>
              <a:gd name="adj" fmla="val 16667"/>
            </a:avLst>
          </a:prstGeom>
          <a:solidFill>
            <a:srgbClr val="3333FF"/>
          </a:solidFill>
          <a:ln w="317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4261" name="Rectangle 5">
            <a:hlinkClick r:id="" action="ppaction://noaction">
              <a:snd r:embed="rId3" name="oso.wav"/>
            </a:hlinkClick>
          </p:cNvPr>
          <p:cNvSpPr>
            <a:spLocks noChangeArrowheads="1"/>
          </p:cNvSpPr>
          <p:nvPr/>
        </p:nvSpPr>
        <p:spPr bwMode="auto">
          <a:xfrm>
            <a:off x="5378450" y="3068638"/>
            <a:ext cx="28797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t>un ours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067" y="2327248"/>
            <a:ext cx="2832228" cy="21288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4261"/>
                                        </p:tgtEl>
                                        <p:attrNameLst>
                                          <p:attrName>style.visibility</p:attrName>
                                        </p:attrNameLst>
                                      </p:cBhvr>
                                      <p:to>
                                        <p:strVal val="visible"/>
                                      </p:to>
                                    </p:set>
                                    <p:animEffect transition="in" filter="wipe(left)">
                                      <p:cBhvr>
                                        <p:cTn id="7" dur="500"/>
                                        <p:tgtEl>
                                          <p:spTgt spid="224261"/>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our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1508" name="Rectangle 4"/>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t>un ours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628800"/>
            <a:ext cx="3793783" cy="2851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500"/>
                                        <p:tgtEl>
                                          <p:spTgt spid="21508"/>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our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6" name="Rectangle 4"/>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t>un </a:t>
            </a:r>
            <a:r>
              <a:rPr lang="en-GB" altLang="en-US" sz="4800" dirty="0" err="1"/>
              <a:t>oiseau</a:t>
            </a:r>
            <a:endParaRPr lang="en-GB" altLang="en-US" sz="4800"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1352269"/>
            <a:ext cx="2704844" cy="33006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p:tgtEl>
                                          <p:spTgt spid="23556"/>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oisea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04" name="Rectangle 4"/>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t>u</a:t>
            </a:r>
            <a:r>
              <a:rPr lang="en-GB" altLang="en-US" sz="4800" dirty="0" smtClean="0"/>
              <a:t>n </a:t>
            </a:r>
            <a:r>
              <a:rPr lang="en-GB" altLang="en-US" sz="4800" dirty="0"/>
              <a:t>canard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1844824"/>
            <a:ext cx="3785336" cy="2517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left)">
                                      <p:cBhvr>
                                        <p:cTn id="7" dur="500"/>
                                        <p:tgtEl>
                                          <p:spTgt spid="25604"/>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canar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2" name="Rectangle 4"/>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dirty="0"/>
              <a:t>un cheval </a:t>
            </a: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99792" y="1374044"/>
            <a:ext cx="3359123" cy="3244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left)">
                                      <p:cBhvr>
                                        <p:cTn id="7" dur="500"/>
                                        <p:tgtEl>
                                          <p:spTgt spid="27652"/>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chev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411413" y="1268413"/>
            <a:ext cx="4321175" cy="4248150"/>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2" name="Rectangle 4"/>
          <p:cNvSpPr>
            <a:spLocks noChangeArrowheads="1"/>
          </p:cNvSpPr>
          <p:nvPr/>
        </p:nvSpPr>
        <p:spPr bwMode="auto">
          <a:xfrm>
            <a:off x="2484438" y="4724400"/>
            <a:ext cx="4175125" cy="720725"/>
          </a:xfrm>
          <a:prstGeom prst="rect">
            <a:avLst/>
          </a:prstGeom>
          <a:solidFill>
            <a:schemeClr val="bg1"/>
          </a:soli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800"/>
              <a:t>un mouton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6676"/>
          <a:stretch/>
        </p:blipFill>
        <p:spPr>
          <a:xfrm>
            <a:off x="3131840" y="1628800"/>
            <a:ext cx="3024336" cy="2885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500"/>
                                        <p:tgtEl>
                                          <p:spTgt spid="27652"/>
                                        </p:tgtEl>
                                      </p:cBhvr>
                                    </p:animEffect>
                                  </p:childTnLst>
                                  <p:subTnLst>
                                    <p:audio>
                                      <p:cMediaNode>
                                        <p:cTn display="0" masterRel="sameClick">
                                          <p:stCondLst>
                                            <p:cond evt="begin" delay="0">
                                              <p:tn val="5"/>
                                            </p:cond>
                                          </p:stCondLst>
                                          <p:endCondLst>
                                            <p:cond evt="onStopAudio" delay="0">
                                              <p:tgtEl>
                                                <p:sldTgt/>
                                              </p:tgtEl>
                                            </p:cond>
                                          </p:endCondLst>
                                        </p:cTn>
                                        <p:tgtEl>
                                          <p:sndTgt r:embed="rId2" name="15_un_mout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4849</TotalTime>
  <Words>859</Words>
  <Application>Microsoft Office PowerPoint</Application>
  <PresentationFormat>On-screen Show (4:3)</PresentationFormat>
  <Paragraphs>102</Paragraphs>
  <Slides>48</Slides>
  <Notes>13</Notes>
  <HiddenSlides>0</HiddenSlides>
  <MMClips>18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Andy</vt:lpstr>
      <vt:lpstr>Dotum</vt: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Study</cp:lastModifiedBy>
  <cp:revision>115</cp:revision>
  <dcterms:created xsi:type="dcterms:W3CDTF">2009-02-05T15:42:31Z</dcterms:created>
  <dcterms:modified xsi:type="dcterms:W3CDTF">2018-11-15T09:07:00Z</dcterms:modified>
</cp:coreProperties>
</file>